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3" r:id="rId5"/>
  </p:sldMasterIdLst>
  <p:notesMasterIdLst>
    <p:notesMasterId r:id="rId17"/>
  </p:notesMasterIdLst>
  <p:sldIdLst>
    <p:sldId id="385" r:id="rId6"/>
    <p:sldId id="412" r:id="rId7"/>
    <p:sldId id="413" r:id="rId8"/>
    <p:sldId id="414" r:id="rId9"/>
    <p:sldId id="415" r:id="rId10"/>
    <p:sldId id="416" r:id="rId11"/>
    <p:sldId id="417" r:id="rId12"/>
    <p:sldId id="422" r:id="rId13"/>
    <p:sldId id="418" r:id="rId14"/>
    <p:sldId id="419" r:id="rId15"/>
    <p:sldId id="420" r:id="rId16"/>
  </p:sldIdLst>
  <p:sldSz cx="9144000" cy="6858000" type="screen4x3"/>
  <p:notesSz cx="6807200" cy="9939338"/>
  <p:defaultTextStyle>
    <a:defPPr>
      <a:defRPr lang="en-US"/>
    </a:defPPr>
    <a:lvl1pPr marL="0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8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8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5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4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72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1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30" algn="l" defTabSz="9142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Bird" initials="AB" lastIdx="5" clrIdx="0">
    <p:extLst/>
  </p:cmAuthor>
  <p:cmAuthor id="2" name="Luke Troy" initials="LT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4A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78800" autoAdjust="0"/>
  </p:normalViewPr>
  <p:slideViewPr>
    <p:cSldViewPr>
      <p:cViewPr varScale="1">
        <p:scale>
          <a:sx n="97" d="100"/>
          <a:sy n="97" d="100"/>
        </p:scale>
        <p:origin x="22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2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1E773-B8FB-45E8-B4D3-C486258A64E9}" type="datetimeFigureOut">
              <a:rPr lang="en-NZ" smtClean="0"/>
              <a:t>19/06/2020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7FFAB-13F4-482E-8D14-2DBE5AA140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169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8825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Paul K</a:t>
            </a:r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050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Paul K</a:t>
            </a:r>
            <a:endParaRPr lang="en-NZ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Actual</a:t>
            </a:r>
            <a:r>
              <a:rPr lang="en-NZ" baseline="0" dirty="0" smtClean="0"/>
              <a:t> figures for revenue and operating costs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Close to expected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Key factors – patronage as expected, fare revenue higher for rail (b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4491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dirty="0" smtClean="0"/>
              <a:t>Paul 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57821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dirty="0" smtClean="0"/>
              <a:t>Paul 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772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Paul K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7516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Paul K</a:t>
            </a:r>
          </a:p>
          <a:p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939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mtClean="0"/>
              <a:t>Paul k</a:t>
            </a: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0418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Paul K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4685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5415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Paul K</a:t>
            </a:r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7FFAB-13F4-482E-8D14-2DBE5AA140C1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446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3943"/>
            <a:ext cx="9144000" cy="24169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08416"/>
            <a:ext cx="609715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20280"/>
            <a:ext cx="602514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88640"/>
            <a:ext cx="2172206" cy="1231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0" b="20815"/>
          <a:stretch/>
        </p:blipFill>
        <p:spPr>
          <a:xfrm>
            <a:off x="0" y="2492896"/>
            <a:ext cx="9144000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88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942"/>
            <a:ext cx="9144000" cy="68540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5536" y="3429000"/>
            <a:ext cx="828092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67303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7014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37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A2126E-0A06-4702-A8CA-2A9EFBFC87CB}" type="datetime1">
              <a:rPr lang="en-NZ" smtClean="0"/>
              <a:t>19/06/2020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NZ" smtClean="0"/>
              <a:t>Slide title 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1519FB-8353-44BB-AE08-9355501CDA4E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149081"/>
            <a:ext cx="9144000" cy="2708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3942"/>
            <a:ext cx="3923928" cy="40731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395536" y="4437112"/>
            <a:ext cx="828092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820891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984726" y="81071"/>
            <a:ext cx="5076000" cy="3996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6"/>
                </a:solidFill>
              </a:defRPr>
            </a:lvl1pPr>
            <a:lvl2pPr marL="742950" indent="-285750">
              <a:buFont typeface="Wingdings" panose="05000000000000000000" pitchFamily="2" charset="2"/>
              <a:buChar char="Ø"/>
              <a:defRPr sz="1800">
                <a:solidFill>
                  <a:schemeClr val="accent6"/>
                </a:solidFill>
              </a:defRPr>
            </a:lvl2pPr>
            <a:lvl3pPr marL="1257300" indent="-3429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800">
                <a:solidFill>
                  <a:schemeClr val="accent6"/>
                </a:solidFill>
              </a:defRPr>
            </a:lvl4pPr>
            <a:lvl5pPr marL="2057400" indent="-228600">
              <a:buFont typeface="Calibri" panose="020F0502020204030204" pitchFamily="34" charset="0"/>
              <a:buChar char="−"/>
              <a:defRPr sz="18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NZ" dirty="0" smtClean="0"/>
              <a:t>   </a:t>
            </a:r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45900"/>
            <a:ext cx="3108310" cy="176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93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 b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1257300" indent="-3429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1600200" indent="-228600">
              <a:buFont typeface="Calibri" panose="020F0502020204030204" pitchFamily="34" charset="0"/>
              <a:buChar char="−"/>
              <a:defRPr sz="1600">
                <a:solidFill>
                  <a:schemeClr val="accent6"/>
                </a:solidFill>
              </a:defRPr>
            </a:lvl4pPr>
            <a:lvl5pPr marL="2057400" indent="-228600">
              <a:buFont typeface="Calibri" panose="020F0502020204030204" pitchFamily="34" charset="0"/>
              <a:buChar char="−"/>
              <a:defRPr sz="16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416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1143000" indent="-2286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1600200" indent="-2286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</a:defRPr>
            </a:lvl4pPr>
            <a:lvl5pPr marL="2057400" indent="-2286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1143000" indent="-2286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1714500" indent="-3429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</a:defRPr>
            </a:lvl4pPr>
            <a:lvl5pPr marL="2057400" indent="-228600">
              <a:buFont typeface="Calibri" panose="020F0502020204030204" pitchFamily="34" charset="0"/>
              <a:buChar char="─"/>
              <a:defRPr sz="1600">
                <a:solidFill>
                  <a:schemeClr val="accent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44663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 userDrawn="1"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2057400" indent="-228600">
              <a:buFont typeface="Calibri" panose="020F0502020204030204" pitchFamily="34" charset="0"/>
              <a:buChar char="−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2057400" indent="-228600">
              <a:buFont typeface="Calibri" panose="020F0502020204030204" pitchFamily="34" charset="0"/>
              <a:buChar char="−"/>
              <a:defRPr sz="180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2486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00344"/>
            <a:ext cx="9144000" cy="5457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684721"/>
            <a:ext cx="8208912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553690"/>
            <a:ext cx="8136904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789253" cy="56024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8192"/>
            <a:ext cx="1884174" cy="106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65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12776"/>
            <a:ext cx="9144000" cy="5445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656183"/>
            <a:ext cx="828092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0891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8192"/>
            <a:ext cx="1884174" cy="106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81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12776"/>
            <a:ext cx="9144000" cy="5445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8192"/>
            <a:ext cx="1884174" cy="106832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1656183"/>
            <a:ext cx="828092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0891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372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3943"/>
            <a:ext cx="9144000" cy="1336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8192"/>
            <a:ext cx="1884174" cy="106832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1656183"/>
            <a:ext cx="8280920" cy="79208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08912" cy="72008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5260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Date Placeholder 6"/>
          <p:cNvSpPr txBox="1">
            <a:spLocks/>
          </p:cNvSpPr>
          <p:nvPr userDrawn="1"/>
        </p:nvSpPr>
        <p:spPr>
          <a:xfrm>
            <a:off x="323528" y="6304235"/>
            <a:ext cx="3672408" cy="32400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258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86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5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4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72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1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0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NZ" sz="1100" b="1" dirty="0" smtClean="0"/>
              <a:t>Greater Wellington Regional Council – </a:t>
            </a:r>
            <a:r>
              <a:rPr lang="en-NZ" sz="1100" b="1" dirty="0" err="1" smtClean="0"/>
              <a:t>Te</a:t>
            </a:r>
            <a:r>
              <a:rPr lang="en-NZ" sz="1100" b="1" dirty="0" smtClean="0"/>
              <a:t> Pane Matua </a:t>
            </a:r>
            <a:r>
              <a:rPr lang="en-NZ" sz="1100" b="1" dirty="0" err="1" smtClean="0"/>
              <a:t>Taiao</a:t>
            </a:r>
            <a:endParaRPr lang="en-NZ" sz="1100" b="1" dirty="0"/>
          </a:p>
        </p:txBody>
      </p:sp>
      <p:sp>
        <p:nvSpPr>
          <p:cNvPr id="17" name="Date Placeholder 6"/>
          <p:cNvSpPr txBox="1">
            <a:spLocks/>
          </p:cNvSpPr>
          <p:nvPr userDrawn="1"/>
        </p:nvSpPr>
        <p:spPr>
          <a:xfrm>
            <a:off x="4283968" y="6304235"/>
            <a:ext cx="3096344" cy="32400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258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86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5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4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72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1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0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NZ" sz="1100" b="0" dirty="0" smtClean="0"/>
              <a:t>Presentation Title</a:t>
            </a:r>
            <a:endParaRPr lang="en-NZ" sz="1100" b="0" dirty="0"/>
          </a:p>
        </p:txBody>
      </p:sp>
      <p:sp>
        <p:nvSpPr>
          <p:cNvPr id="18" name="Date Placeholder 6"/>
          <p:cNvSpPr txBox="1">
            <a:spLocks/>
          </p:cNvSpPr>
          <p:nvPr userDrawn="1"/>
        </p:nvSpPr>
        <p:spPr>
          <a:xfrm>
            <a:off x="7596336" y="6304235"/>
            <a:ext cx="936104" cy="32400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258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86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5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4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72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1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0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41CC3CC-D33A-46E9-9F5E-2C1A459CADD7}" type="datetime1">
              <a:rPr lang="en-NZ" sz="1100" smtClean="0"/>
              <a:pPr algn="l"/>
              <a:t>19/06/2020</a:t>
            </a:fld>
            <a:endParaRPr lang="en-NZ" sz="1100" b="0" dirty="0"/>
          </a:p>
        </p:txBody>
      </p:sp>
      <p:sp>
        <p:nvSpPr>
          <p:cNvPr id="19" name="Date Placeholder 6"/>
          <p:cNvSpPr txBox="1">
            <a:spLocks/>
          </p:cNvSpPr>
          <p:nvPr userDrawn="1"/>
        </p:nvSpPr>
        <p:spPr>
          <a:xfrm>
            <a:off x="8172400" y="6304235"/>
            <a:ext cx="572810" cy="32400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258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58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86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15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44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72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01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030" algn="l" defTabSz="91425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31519FB-8353-44BB-AE08-9355501CDA4E}" type="slidenum">
              <a:rPr lang="en-NZ" sz="1100" smtClean="0"/>
              <a:pPr algn="r"/>
              <a:t>‹#›</a:t>
            </a:fld>
            <a:endParaRPr lang="en-NZ" sz="1100" dirty="0"/>
          </a:p>
        </p:txBody>
      </p:sp>
    </p:spTree>
    <p:extLst>
      <p:ext uri="{BB962C8B-B14F-4D97-AF65-F5344CB8AC3E}">
        <p14:creationId xmlns:p14="http://schemas.microsoft.com/office/powerpoint/2010/main" val="156647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695" r:id="rId3"/>
    <p:sldLayoutId id="2147483697" r:id="rId4"/>
    <p:sldLayoutId id="2147483698" r:id="rId5"/>
    <p:sldLayoutId id="2147483701" r:id="rId6"/>
    <p:sldLayoutId id="2147483702" r:id="rId7"/>
    <p:sldLayoutId id="2147483703" r:id="rId8"/>
    <p:sldLayoutId id="2147483706" r:id="rId9"/>
    <p:sldLayoutId id="2147483705" r:id="rId10"/>
    <p:sldLayoutId id="2147483699" r:id="rId11"/>
    <p:sldLayoutId id="2147483700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─"/>
        <a:defRPr sz="16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─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−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431" y="0"/>
            <a:ext cx="8280920" cy="792088"/>
          </a:xfrm>
        </p:spPr>
        <p:txBody>
          <a:bodyPr>
            <a:noAutofit/>
          </a:bodyPr>
          <a:lstStyle/>
          <a:p>
            <a:r>
              <a:rPr lang="en-NZ" sz="5400" b="1" dirty="0" smtClean="0"/>
              <a:t/>
            </a:r>
            <a:br>
              <a:rPr lang="en-NZ" sz="5400" b="1" dirty="0" smtClean="0"/>
            </a:br>
            <a:r>
              <a:rPr lang="en-NZ" sz="5400" b="1" dirty="0" smtClean="0"/>
              <a:t>Public Transport Fares</a:t>
            </a:r>
            <a:endParaRPr lang="en-NZ" sz="5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6612029" cy="453650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Bus patronage by area</a:t>
            </a:r>
            <a:endParaRPr lang="en-NZ" sz="3200" b="1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496944" cy="48245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568991"/>
            <a:ext cx="8280920" cy="514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0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7798231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Looking back - mode </a:t>
            </a:r>
            <a:endParaRPr lang="en-NZ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9487" y="2780928"/>
          <a:ext cx="4392488" cy="2286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307046693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413269570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Mode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Share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958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Rail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58.1%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717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Bus 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53.7%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552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Ferry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78.6%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63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NZ" sz="2400" dirty="0" smtClean="0"/>
                        <a:t>Total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56.2%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66522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177281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Users share of direct operating costs by mode</a:t>
            </a:r>
            <a:endParaRPr lang="en-NZ" sz="2800" b="1" dirty="0"/>
          </a:p>
        </p:txBody>
      </p:sp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3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496944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NZ" sz="2600" dirty="0" smtClean="0">
                <a:latin typeface="+mn-lt"/>
              </a:rPr>
              <a:t>To inform the Annual Plan budgeting process.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NZ" sz="2600" dirty="0" smtClean="0">
                <a:latin typeface="+mn-lt"/>
              </a:rPr>
              <a:t>Purpose is to check: </a:t>
            </a:r>
          </a:p>
          <a:p>
            <a:pPr marL="819150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600" dirty="0" smtClean="0">
                <a:solidFill>
                  <a:schemeClr val="tx1"/>
                </a:solidFill>
                <a:latin typeface="+mn-lt"/>
              </a:rPr>
              <a:t>Fares are within targets (looking back)</a:t>
            </a:r>
          </a:p>
          <a:p>
            <a:pPr marL="819150" indent="-4572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+mn-lt"/>
              </a:rPr>
              <a:t>Extent of any fare adjustments (looking forward)</a:t>
            </a:r>
            <a:endParaRPr lang="en-NZ" sz="2600" dirty="0" smtClean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600" dirty="0" smtClean="0">
                <a:latin typeface="+mn-lt"/>
              </a:rPr>
              <a:t>Decision made in June with Annual Plan.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600" dirty="0" smtClean="0">
                <a:latin typeface="+mn-lt"/>
              </a:rPr>
              <a:t>Fare changes apply on 1 November.</a:t>
            </a:r>
            <a:endParaRPr lang="en-NZ" sz="2600" dirty="0" smtClean="0">
              <a:latin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</a:pPr>
            <a:endParaRPr lang="en-NZ" sz="2600" dirty="0">
              <a:latin typeface="+mn-lt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US" sz="2600" dirty="0" smtClean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60648"/>
            <a:ext cx="82089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cs typeface="+mj-cs"/>
              </a:rPr>
              <a:t>Need for the review</a:t>
            </a:r>
            <a:endParaRPr kumimoji="0" lang="en-NZ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 panose="020B0503030403020204" pitchFamily="34" charset="0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124" y="1772816"/>
            <a:ext cx="8496944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NZ" sz="2600" dirty="0">
                <a:latin typeface="+mn-lt"/>
              </a:rPr>
              <a:t>Long Term Plan:</a:t>
            </a:r>
          </a:p>
          <a:p>
            <a:pPr marL="714375" lvl="1" indent="-352425" algn="l"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­"/>
            </a:pPr>
            <a:r>
              <a:rPr lang="en-NZ" sz="2600" dirty="0" smtClean="0">
                <a:solidFill>
                  <a:schemeClr val="tx1"/>
                </a:solidFill>
                <a:ea typeface="Source Sans Pro" panose="020B0503030403020204" pitchFamily="34" charset="0"/>
              </a:rPr>
              <a:t>Users pay 35-50</a:t>
            </a:r>
            <a:r>
              <a:rPr lang="en-NZ" sz="2600" dirty="0">
                <a:solidFill>
                  <a:schemeClr val="tx1"/>
                </a:solidFill>
                <a:ea typeface="Source Sans Pro" panose="020B0503030403020204" pitchFamily="34" charset="0"/>
              </a:rPr>
              <a:t>% of PT operating </a:t>
            </a:r>
            <a:r>
              <a:rPr lang="en-NZ" sz="2600" dirty="0" smtClean="0">
                <a:solidFill>
                  <a:schemeClr val="tx1"/>
                </a:solidFill>
                <a:ea typeface="Source Sans Pro" panose="020B0503030403020204" pitchFamily="34" charset="0"/>
              </a:rPr>
              <a:t>costs</a:t>
            </a:r>
          </a:p>
          <a:p>
            <a:pPr marL="714375" lvl="1" indent="-352425" algn="l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­"/>
            </a:pPr>
            <a:r>
              <a:rPr lang="en-NZ" sz="2600" dirty="0" smtClean="0">
                <a:solidFill>
                  <a:schemeClr val="tx1"/>
                </a:solidFill>
                <a:ea typeface="Source Sans Pro" panose="020B0503030403020204" pitchFamily="34" charset="0"/>
              </a:rPr>
              <a:t>Fares increase annually with </a:t>
            </a:r>
            <a:r>
              <a:rPr lang="en-NZ" sz="2600" dirty="0">
                <a:solidFill>
                  <a:schemeClr val="tx1"/>
                </a:solidFill>
                <a:ea typeface="Source Sans Pro" panose="020B0503030403020204" pitchFamily="34" charset="0"/>
              </a:rPr>
              <a:t>inflation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NZ" sz="2600" dirty="0" smtClean="0">
                <a:latin typeface="+mn-lt"/>
              </a:rPr>
              <a:t>Public Transport Plan recommends </a:t>
            </a:r>
            <a:r>
              <a:rPr lang="en-NZ" sz="2600" dirty="0">
                <a:latin typeface="+mn-lt"/>
              </a:rPr>
              <a:t>small incremental changes over larger </a:t>
            </a:r>
            <a:r>
              <a:rPr lang="en-NZ" sz="2600" dirty="0" smtClean="0">
                <a:latin typeface="+mn-lt"/>
              </a:rPr>
              <a:t>one-off changes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NZ" sz="2600" i="1" dirty="0" smtClean="0">
                <a:latin typeface="+mn-lt"/>
              </a:rPr>
              <a:t>Better </a:t>
            </a:r>
            <a:r>
              <a:rPr lang="en-NZ" sz="2600" i="1" dirty="0">
                <a:latin typeface="+mn-lt"/>
              </a:rPr>
              <a:t>Metlink Fares</a:t>
            </a:r>
            <a:r>
              <a:rPr lang="en-NZ" sz="2600" dirty="0">
                <a:latin typeface="+mn-lt"/>
              </a:rPr>
              <a:t> – </a:t>
            </a:r>
            <a:r>
              <a:rPr lang="en-NZ" sz="2600" dirty="0" smtClean="0">
                <a:latin typeface="+mn-lt"/>
              </a:rPr>
              <a:t>3</a:t>
            </a:r>
            <a:r>
              <a:rPr lang="en-NZ" sz="2600" dirty="0">
                <a:latin typeface="+mn-lt"/>
              </a:rPr>
              <a:t>% increase in </a:t>
            </a:r>
            <a:r>
              <a:rPr lang="en-NZ" sz="2600" dirty="0" smtClean="0">
                <a:latin typeface="+mn-lt"/>
              </a:rPr>
              <a:t>2018, no increase 2019, 1% increase 2020/21</a:t>
            </a:r>
            <a:endParaRPr lang="en-NZ" sz="2600" dirty="0">
              <a:latin typeface="+mn-lt"/>
            </a:endParaRPr>
          </a:p>
          <a:p>
            <a:pPr marL="342900" indent="-3429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NZ" sz="2600" dirty="0">
              <a:latin typeface="+mn-lt"/>
            </a:endParaRPr>
          </a:p>
          <a:p>
            <a:pPr marL="342900" indent="-3429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US" sz="2600" dirty="0">
              <a:latin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</a:pPr>
            <a:endParaRPr lang="en-NZ" sz="2600" dirty="0">
              <a:latin typeface="+mn-lt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US" sz="2600" dirty="0" smtClean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60648"/>
            <a:ext cx="82089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cs typeface="+mj-cs"/>
              </a:rPr>
              <a:t>Assumptions</a:t>
            </a:r>
            <a:endParaRPr kumimoji="0" lang="en-NZ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 panose="020B0503030403020204" pitchFamily="34" charset="0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10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Looking back – within target</a:t>
            </a:r>
            <a:endParaRPr lang="en-NZ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39" y="1484784"/>
            <a:ext cx="6709756" cy="518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81" y="332656"/>
            <a:ext cx="7760006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Looking forward – within target</a:t>
            </a:r>
            <a:endParaRPr lang="en-NZ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539" y="1484784"/>
            <a:ext cx="6888845" cy="53040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4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10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Impacts - increasing fares</a:t>
            </a:r>
            <a:endParaRPr lang="en-NZ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95536" y="1772816"/>
          <a:ext cx="8208913" cy="42484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39329">
                  <a:extLst>
                    <a:ext uri="{9D8B030D-6E8A-4147-A177-3AD203B41FA5}">
                      <a16:colId xmlns:a16="http://schemas.microsoft.com/office/drawing/2014/main" val="2320306266"/>
                    </a:ext>
                  </a:extLst>
                </a:gridCol>
                <a:gridCol w="3533280">
                  <a:extLst>
                    <a:ext uri="{9D8B030D-6E8A-4147-A177-3AD203B41FA5}">
                      <a16:colId xmlns:a16="http://schemas.microsoft.com/office/drawing/2014/main" val="437644458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1146107786"/>
                    </a:ext>
                  </a:extLst>
                </a:gridCol>
              </a:tblGrid>
              <a:tr h="685803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% increase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Patronage</a:t>
                      </a:r>
                      <a:r>
                        <a:rPr lang="en-NZ" sz="2400" baseline="0" dirty="0" smtClean="0"/>
                        <a:t> impact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Revenue impact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81586"/>
                  </a:ext>
                </a:extLst>
              </a:tr>
              <a:tr h="890667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1%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b="1" dirty="0" smtClean="0"/>
                        <a:t>- </a:t>
                      </a:r>
                      <a:r>
                        <a:rPr lang="en-NZ" sz="2400" dirty="0" smtClean="0"/>
                        <a:t>100k  (-</a:t>
                      </a:r>
                      <a:r>
                        <a:rPr lang="en-NZ" sz="2400" baseline="0" dirty="0" smtClean="0"/>
                        <a:t> 0.3%)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+ $570k (+ 0.6%)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69225"/>
                  </a:ext>
                </a:extLst>
              </a:tr>
              <a:tr h="890667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2%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b="1" dirty="0" smtClean="0"/>
                        <a:t>-</a:t>
                      </a:r>
                      <a:r>
                        <a:rPr lang="en-NZ" sz="2400" dirty="0" smtClean="0"/>
                        <a:t> 175k  (- 0.5%)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+1.2m (+1.3%)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94545"/>
                  </a:ext>
                </a:extLst>
              </a:tr>
              <a:tr h="890667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3%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b="1" dirty="0" smtClean="0"/>
                        <a:t>-</a:t>
                      </a:r>
                      <a:r>
                        <a:rPr lang="en-NZ" sz="2400" dirty="0" smtClean="0"/>
                        <a:t> 261k (-</a:t>
                      </a:r>
                      <a:r>
                        <a:rPr lang="en-NZ" sz="2400" baseline="0" dirty="0" smtClean="0"/>
                        <a:t> 0.7%)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+1.9m (+2.0%)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546875"/>
                  </a:ext>
                </a:extLst>
              </a:tr>
              <a:tr h="890667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5%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b="1" dirty="0" smtClean="0"/>
                        <a:t>-</a:t>
                      </a:r>
                      <a:r>
                        <a:rPr lang="en-NZ" sz="2400" dirty="0" smtClean="0"/>
                        <a:t> 454k (- 1.2%)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+3.2m (+3.4%)</a:t>
                      </a:r>
                      <a:endParaRPr lang="en-NZ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10649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Summary</a:t>
            </a:r>
            <a:endParaRPr lang="en-NZ" sz="32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003" y="1664804"/>
            <a:ext cx="8136904" cy="4428492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>
                <a:latin typeface="+mn-lt"/>
              </a:rPr>
              <a:t>Fares are compliant within targets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>
                <a:latin typeface="+mn-lt"/>
              </a:rPr>
              <a:t>LTP budget assumes increases with inflation, (currently at 1.7%)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i="1" dirty="0">
                <a:latin typeface="+mn-lt"/>
              </a:rPr>
              <a:t>Better Metlink Fares </a:t>
            </a:r>
            <a:r>
              <a:rPr lang="en-NZ" sz="2800" dirty="0">
                <a:latin typeface="+mn-lt"/>
              </a:rPr>
              <a:t>package assumed 1% increase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>
                <a:latin typeface="+mn-lt"/>
              </a:rPr>
              <a:t>Decision to increase fares needs to consider current context, performance and public interest 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>
                <a:latin typeface="+mn-lt"/>
              </a:rPr>
              <a:t>Paper to Council in March will provide more input and recommendations</a:t>
            </a:r>
          </a:p>
        </p:txBody>
      </p:sp>
      <p:sp>
        <p:nvSpPr>
          <p:cNvPr id="4" name="TextBox 3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Patronage growth 2018/19</a:t>
            </a:r>
            <a:endParaRPr lang="en-NZ" sz="3200" b="1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496944" cy="48245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549288" y="1556792"/>
            <a:ext cx="8333455" cy="5180871"/>
            <a:chOff x="549288" y="1556792"/>
            <a:chExt cx="8333455" cy="51808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288" y="1556792"/>
              <a:ext cx="8333455" cy="5180871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1691680" y="6381328"/>
              <a:ext cx="504056" cy="288032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Oval 8"/>
            <p:cNvSpPr/>
            <p:nvPr/>
          </p:nvSpPr>
          <p:spPr>
            <a:xfrm>
              <a:off x="8227550" y="6381328"/>
              <a:ext cx="504056" cy="288032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11" name="TextBox 10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8048039" cy="792088"/>
          </a:xfrm>
        </p:spPr>
        <p:txBody>
          <a:bodyPr>
            <a:noAutofit/>
          </a:bodyPr>
          <a:lstStyle/>
          <a:p>
            <a:r>
              <a:rPr lang="en-NZ" sz="3200" b="1" dirty="0" smtClean="0">
                <a:solidFill>
                  <a:schemeClr val="bg1"/>
                </a:solidFill>
              </a:rPr>
              <a:t>Drivers of </a:t>
            </a:r>
            <a:r>
              <a:rPr lang="en-NZ" sz="3200" b="1" dirty="0" err="1" smtClean="0">
                <a:solidFill>
                  <a:schemeClr val="bg1"/>
                </a:solidFill>
              </a:rPr>
              <a:t>pax</a:t>
            </a:r>
            <a:r>
              <a:rPr lang="en-NZ" sz="3200" b="1" dirty="0" smtClean="0">
                <a:solidFill>
                  <a:schemeClr val="bg1"/>
                </a:solidFill>
              </a:rPr>
              <a:t> growth - bus</a:t>
            </a:r>
            <a:endParaRPr lang="en-NZ" sz="3200" b="1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496944" cy="48245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1506322"/>
            <a:ext cx="8370461" cy="5163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883113">
            <a:off x="1589989" y="212804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>
                    <a:alpha val="30000"/>
                  </a:srgbClr>
                </a:solidFill>
              </a:rPr>
              <a:t>Confidential </a:t>
            </a:r>
            <a:endParaRPr lang="en-NZ" sz="4800" b="1" dirty="0">
              <a:solidFill>
                <a:srgbClr val="FF0000">
                  <a:alpha val="3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16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W 2018">
      <a:dk1>
        <a:srgbClr val="174A5B"/>
      </a:dk1>
      <a:lt1>
        <a:srgbClr val="FFFFFF"/>
      </a:lt1>
      <a:dk2>
        <a:srgbClr val="174A5B"/>
      </a:dk2>
      <a:lt2>
        <a:srgbClr val="00BAB3"/>
      </a:lt2>
      <a:accent1>
        <a:srgbClr val="E73C3E"/>
      </a:accent1>
      <a:accent2>
        <a:srgbClr val="E1CD00"/>
      </a:accent2>
      <a:accent3>
        <a:srgbClr val="A9C23F"/>
      </a:accent3>
      <a:accent4>
        <a:srgbClr val="00BAB3"/>
      </a:accent4>
      <a:accent5>
        <a:srgbClr val="174A5B"/>
      </a:accent5>
      <a:accent6>
        <a:srgbClr val="000000"/>
      </a:accent6>
      <a:hlink>
        <a:srgbClr val="174A5B"/>
      </a:hlink>
      <a:folHlink>
        <a:srgbClr val="00BA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ItemAdding</Name>
    <Synchronization>Default</Synchronization>
    <Type>1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ItemUpdating</Name>
    <Synchronization>Default</Synchronization>
    <Type>2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ItemUpdated</Name>
    <Synchronization>Default</Synchronization>
    <Type>10002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ItemAdded</Name>
    <Synchronization>Default</Synchronization>
    <Type>10001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ItemDeleting</Name>
    <Synchronization>Default</Synchronization>
    <Type>3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owerPoint" ma:contentTypeID="0x010100AAAAAAAAAAAAAAAAAAAAAAAAAAAAAA0202006B6EDA998CD322438896E62DE7A58C09" ma:contentTypeVersion="29" ma:contentTypeDescription="PowerPoint Document" ma:contentTypeScope="" ma:versionID="e9684027e6290b2af75350b60e588638">
  <xsd:schema xmlns:xsd="http://www.w3.org/2001/XMLSchema" xmlns:xs="http://www.w3.org/2001/XMLSchema" xmlns:p="http://schemas.microsoft.com/office/2006/metadata/properties" xmlns:ns2="9e20e4ad-bfb7-4b18-aeab-6de77b6a2571" xmlns:ns3="e21cbe00-2104-4159-b9b9-bd54555d1bf2" xmlns:ns4="7b1010b5-1c48-4991-839e-9c81fbd68225" xmlns:ns5="23d898b5-e271-4244-af54-867424985972" xmlns:ns6="642ea364-72e3-4b29-83ee-046ba9c3241f" targetNamespace="http://schemas.microsoft.com/office/2006/metadata/properties" ma:root="true" ma:fieldsID="841eb261be12d4e54e82bbdeb85c137e" ns2:_="" ns3:_="" ns4:_="" ns5:_="" ns6:_="">
    <xsd:import namespace="9e20e4ad-bfb7-4b18-aeab-6de77b6a2571"/>
    <xsd:import namespace="e21cbe00-2104-4159-b9b9-bd54555d1bf2"/>
    <xsd:import namespace="7b1010b5-1c48-4991-839e-9c81fbd68225"/>
    <xsd:import namespace="23d898b5-e271-4244-af54-867424985972"/>
    <xsd:import namespace="642ea364-72e3-4b29-83ee-046ba9c3241f"/>
    <xsd:element name="properties">
      <xsd:complexType>
        <xsd:sequence>
          <xsd:element name="documentManagement">
            <xsd:complexType>
              <xsd:all>
                <xsd:element ref="ns2:RecordID" minOccurs="0"/>
                <xsd:element ref="ns3:DocumentType"/>
                <xsd:element ref="ns2:Narrative" minOccurs="0"/>
                <xsd:element ref="ns2:Aggregation_Status" minOccurs="0"/>
                <xsd:element ref="ns2:Read_Only_Status" minOccurs="0"/>
                <xsd:element ref="ns2:Authoritative_Version" minOccurs="0"/>
                <xsd:element ref="ns2:PRA_Text_1" minOccurs="0"/>
                <xsd:element ref="ns2:PRA_Text_2" minOccurs="0"/>
                <xsd:element ref="ns2:PRA_Text_3" minOccurs="0"/>
                <xsd:element ref="ns2:PRA_Text_4" minOccurs="0"/>
                <xsd:element ref="ns2:PRA_Text_5" minOccurs="0"/>
                <xsd:element ref="ns2:PRA_Date_1" minOccurs="0"/>
                <xsd:element ref="ns2:PRA_Date_2" minOccurs="0"/>
                <xsd:element ref="ns2:PRA_Date_3" minOccurs="0"/>
                <xsd:element ref="ns2:PRA_Date_Trigger" minOccurs="0"/>
                <xsd:element ref="ns2:PRA_Date_Disposal" minOccurs="0"/>
                <xsd:element ref="ns2:Target_Audience" minOccurs="0"/>
                <xsd:element ref="ns2:Original_Document" minOccurs="0"/>
                <xsd:element ref="ns2:_dlc_DocId" minOccurs="0"/>
                <xsd:element ref="ns2:_dlc_DocIdUrl" minOccurs="0"/>
                <xsd:element ref="ns2:_dlc_DocIdPersistId" minOccurs="0"/>
                <xsd:element ref="ns3:Subactivity" minOccurs="0"/>
                <xsd:element ref="ns4:Subtype" minOccurs="0"/>
                <xsd:element ref="ns2:Related_People" minOccurs="0"/>
                <xsd:element ref="ns3:Key_x0020_Words" minOccurs="0"/>
                <xsd:element ref="ns2:Record_Type" minOccurs="0"/>
                <xsd:element ref="ns2:Know-How_Type" minOccurs="0"/>
                <xsd:element ref="ns2:PRA_Type" minOccurs="0"/>
                <xsd:element ref="ns3:FunctionGroup" minOccurs="0"/>
                <xsd:element ref="ns3:Function" minOccurs="0"/>
                <xsd:element ref="ns3:Activity" minOccurs="0"/>
                <xsd:element ref="ns3:Project" minOccurs="0"/>
                <xsd:element ref="ns3:Case" minOccurs="0"/>
                <xsd:element ref="ns3:CategoryName" minOccurs="0"/>
                <xsd:element ref="ns3:CategoryValue" minOccurs="0"/>
                <xsd:element ref="ns3:Volume" minOccurs="0"/>
                <xsd:element ref="ns5:SFReference" minOccurs="0"/>
                <xsd:element ref="ns5:SFItemID" minOccurs="0"/>
                <xsd:element ref="ns5:SFVersion" minOccurs="0"/>
                <xsd:element ref="ns2:SFReference1" minOccurs="0"/>
                <xsd:element ref="ns2:GWappID1" minOccurs="0"/>
                <xsd:element ref="ns6:SFFolderName" minOccurs="0"/>
                <xsd:element ref="ns6:SFFolderBreadcrum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20e4ad-bfb7-4b18-aeab-6de77b6a2571" elementFormDefault="qualified">
    <xsd:import namespace="http://schemas.microsoft.com/office/2006/documentManagement/types"/>
    <xsd:import namespace="http://schemas.microsoft.com/office/infopath/2007/PartnerControls"/>
    <xsd:element name="RecordID" ma:index="1" nillable="true" ma:displayName="RecordID" ma:hidden="true" ma:internalName="RecordID" ma:readOnly="false">
      <xsd:simpleType>
        <xsd:restriction base="dms:Text"/>
      </xsd:simpleType>
    </xsd:element>
    <xsd:element name="Narrative" ma:index="4" nillable="true" ma:displayName="Narrative" ma:internalName="Narrative" ma:readOnly="false">
      <xsd:simpleType>
        <xsd:restriction base="dms:Note">
          <xsd:maxLength value="255"/>
        </xsd:restriction>
      </xsd:simpleType>
    </xsd:element>
    <xsd:element name="Aggregation_Status" ma:index="5" nillable="true" ma:displayName="Aggregation Status" ma:default="Normal" ma:hidden="true" ma:internalName="AggregationStatus" ma:readOnly="false">
      <xsd:simpleType>
        <xsd:restriction base="dms:Choice">
          <xsd:enumeration value="Delete Soon"/>
          <xsd:enumeration value="Transfer Soon"/>
          <xsd:enumeration value="Appraise Soon"/>
          <xsd:enumeration value="Delete"/>
          <xsd:enumeration value="Transfer"/>
          <xsd:enumeration value="Appraise"/>
          <xsd:enumeration value="Hold"/>
          <xsd:enumeration value="Normal"/>
        </xsd:restriction>
      </xsd:simpleType>
    </xsd:element>
    <xsd:element name="Read_Only_Status" ma:index="6" nillable="true" ma:displayName="Read Only Status" ma:default="Open" ma:hidden="true" ma:internalName="ReadOnlyStatus" ma:readOnly="false">
      <xsd:simpleType>
        <xsd:restriction base="dms:Choice">
          <xsd:enumeration value="Open"/>
          <xsd:enumeration value="Document"/>
          <xsd:enumeration value="Document and Metadata"/>
        </xsd:restriction>
      </xsd:simpleType>
    </xsd:element>
    <xsd:element name="Authoritative_Version" ma:index="7" nillable="true" ma:displayName="Authoritative Version" ma:default="0" ma:hidden="true" ma:internalName="AuthoritativeVersion" ma:readOnly="false">
      <xsd:simpleType>
        <xsd:restriction base="dms:Boolean"/>
      </xsd:simpleType>
    </xsd:element>
    <xsd:element name="PRA_Text_1" ma:index="8" nillable="true" ma:displayName="PRA Text 1" ma:hidden="true" ma:internalName="PraText1" ma:readOnly="false">
      <xsd:simpleType>
        <xsd:restriction base="dms:Text"/>
      </xsd:simpleType>
    </xsd:element>
    <xsd:element name="PRA_Text_2" ma:index="9" nillable="true" ma:displayName="PRA Text 2" ma:hidden="true" ma:internalName="PraText2" ma:readOnly="false">
      <xsd:simpleType>
        <xsd:restriction base="dms:Text"/>
      </xsd:simpleType>
    </xsd:element>
    <xsd:element name="PRA_Text_3" ma:index="10" nillable="true" ma:displayName="PRA Text 3" ma:hidden="true" ma:internalName="PraText3" ma:readOnly="false">
      <xsd:simpleType>
        <xsd:restriction base="dms:Text"/>
      </xsd:simpleType>
    </xsd:element>
    <xsd:element name="PRA_Text_4" ma:index="11" nillable="true" ma:displayName="PRA Text 4" ma:hidden="true" ma:internalName="PraText4" ma:readOnly="false">
      <xsd:simpleType>
        <xsd:restriction base="dms:Text"/>
      </xsd:simpleType>
    </xsd:element>
    <xsd:element name="PRA_Text_5" ma:index="12" nillable="true" ma:displayName="PRA Text 5" ma:hidden="true" ma:internalName="PraText5" ma:readOnly="false">
      <xsd:simpleType>
        <xsd:restriction base="dms:Text"/>
      </xsd:simpleType>
    </xsd:element>
    <xsd:element name="PRA_Date_1" ma:index="13" nillable="true" ma:displayName="PRA Date 1" ma:format="DateTime" ma:hidden="true" ma:internalName="PraDate1" ma:readOnly="false">
      <xsd:simpleType>
        <xsd:restriction base="dms:DateTime"/>
      </xsd:simpleType>
    </xsd:element>
    <xsd:element name="PRA_Date_2" ma:index="14" nillable="true" ma:displayName="PRA Date 2" ma:format="DateTime" ma:hidden="true" ma:internalName="PraDate2" ma:readOnly="false">
      <xsd:simpleType>
        <xsd:restriction base="dms:DateTime"/>
      </xsd:simpleType>
    </xsd:element>
    <xsd:element name="PRA_Date_3" ma:index="15" nillable="true" ma:displayName="PRA Date 3" ma:format="DateTime" ma:hidden="true" ma:internalName="PraDate3" ma:readOnly="false">
      <xsd:simpleType>
        <xsd:restriction base="dms:DateTime"/>
      </xsd:simpleType>
    </xsd:element>
    <xsd:element name="PRA_Date_Trigger" ma:index="16" nillable="true" ma:displayName="PRA Date Trigger" ma:format="DateTime" ma:hidden="true" ma:internalName="PraDateTrigger" ma:readOnly="false">
      <xsd:simpleType>
        <xsd:restriction base="dms:DateTime"/>
      </xsd:simpleType>
    </xsd:element>
    <xsd:element name="PRA_Date_Disposal" ma:index="17" nillable="true" ma:displayName="PRA Date Disposal" ma:format="DateTime" ma:hidden="true" ma:internalName="PraDateDisposal" ma:readOnly="false">
      <xsd:simpleType>
        <xsd:restriction base="dms:DateTime"/>
      </xsd:simpleType>
    </xsd:element>
    <xsd:element name="Target_Audience" ma:index="18" nillable="true" ma:displayName="Target Audience" ma:default="Internal" ma:format="RadioButtons" ma:hidden="true" ma:internalName="TargetAudience">
      <xsd:simpleType>
        <xsd:union memberTypes="dms:Text">
          <xsd:simpleType>
            <xsd:restriction base="dms:Choice">
              <xsd:enumeration value="Internal"/>
              <xsd:enumeration value="External"/>
            </xsd:restriction>
          </xsd:simpleType>
        </xsd:union>
      </xsd:simpleType>
    </xsd:element>
    <xsd:element name="Original_Document" ma:index="19" nillable="true" ma:displayName="Original Document" ma:hidden="true" ma:internalName="OriginalDocument">
      <xsd:simpleType>
        <xsd:restriction base="dms:Text"/>
      </xsd:simpleType>
    </xsd:element>
    <xsd:element name="_dlc_DocId" ma:index="2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lated_People" ma:index="31" nillable="true" ma:displayName="Related People" ma:hidden="true" ma:list="UserInfo" ma:internalName="RelatedPeople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cord_Type" ma:index="33" nillable="true" ma:displayName="Business Value" ma:default="Normal" ma:hidden="true" ma:internalName="RecordType" ma:readOnly="false">
      <xsd:simpleType>
        <xsd:union memberTypes="dms:Text">
          <xsd:simpleType>
            <xsd:restriction base="dms:Choice">
              <xsd:enumeration value="Housekeeping"/>
              <xsd:enumeration value="Long Term Value"/>
              <xsd:enumeration value="Superseded"/>
              <xsd:enumeration value="Normal"/>
              <xsd:enumeration value="Cancelled"/>
              <xsd:enumeration value="Deleted"/>
            </xsd:restriction>
          </xsd:simpleType>
        </xsd:union>
      </xsd:simpleType>
    </xsd:element>
    <xsd:element name="Know-How_Type" ma:index="34" nillable="true" ma:displayName="Know-How Type" ma:default="NA" ma:format="Dropdown" ma:hidden="true" ma:internalName="KnowHowType" ma:readOnly="false">
      <xsd:simpleType>
        <xsd:union memberTypes="dms:Text">
          <xsd:simpleType>
            <xsd:restriction base="dms:Choice">
              <xsd:enumeration value="NA"/>
              <xsd:enumeration value="FAQ"/>
              <xsd:enumeration value="Tall Poppy"/>
              <xsd:enumeration value="Topic"/>
              <xsd:enumeration value="Who"/>
            </xsd:restriction>
          </xsd:simpleType>
        </xsd:union>
      </xsd:simpleType>
    </xsd:element>
    <xsd:element name="PRA_Type" ma:index="35" nillable="true" ma:displayName="PRA Type" ma:default="Doc" ma:hidden="true" ma:internalName="PRAType" ma:readOnly="false">
      <xsd:simpleType>
        <xsd:restriction base="dms:Text"/>
      </xsd:simpleType>
    </xsd:element>
    <xsd:element name="SFReference1" ma:index="47" nillable="true" ma:displayName="SFReference" ma:hidden="true" ma:internalName="SFReference1" ma:readOnly="false">
      <xsd:simpleType>
        <xsd:restriction base="dms:Text">
          <xsd:maxLength value="255"/>
        </xsd:restriction>
      </xsd:simpleType>
    </xsd:element>
    <xsd:element name="GWappID1" ma:index="48" nillable="true" ma:displayName="GWappID1" ma:default="" ma:description="Metadata for API queries from applications such as SLUR, GIS, Wells, etc" ma:hidden="true" ma:internalName="GWappID1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1cbe00-2104-4159-b9b9-bd54555d1bf2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Document Type" ma:format="Dropdown" ma:internalName="DocumentType" ma:readOnly="false">
      <xsd:simpleType>
        <xsd:restriction base="dms:Choice">
          <xsd:enumeration value="Consents"/>
          <xsd:enumeration value="Contract"/>
          <xsd:enumeration value="Correspondence"/>
          <xsd:enumeration value="Data or register"/>
          <xsd:enumeration value="Drawing"/>
          <xsd:enumeration value="File note"/>
          <xsd:enumeration value="Financial"/>
          <xsd:enumeration value="Legal"/>
          <xsd:enumeration value="Meeting document"/>
          <xsd:enumeration value="Multi media"/>
          <xsd:enumeration value="Planning"/>
          <xsd:enumeration value="Policy or Procedure"/>
          <xsd:enumeration value="Presentation"/>
          <xsd:enumeration value="Project"/>
          <xsd:enumeration value="Publication"/>
          <xsd:enumeration value="Reference material"/>
          <xsd:enumeration value="Report"/>
          <xsd:enumeration value="Submissions"/>
          <xsd:enumeration value="Template"/>
        </xsd:restriction>
      </xsd:simpleType>
    </xsd:element>
    <xsd:element name="Subactivity" ma:index="26" nillable="true" ma:displayName="Subactivity" ma:default="NA" ma:format="Dropdown" ma:hidden="true" ma:internalName="Subactivity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Key_x0020_Words" ma:index="32" nillable="true" ma:displayName="Key Words" ma:hidden="true" ma:internalName="Key_x0020_Words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yet defined"/>
                  </xsd:restriction>
                </xsd:simpleType>
              </xsd:element>
            </xsd:sequence>
          </xsd:extension>
        </xsd:complexContent>
      </xsd:complexType>
    </xsd:element>
    <xsd:element name="FunctionGroup" ma:index="36" nillable="true" ma:displayName="Function Group" ma:default="Corporate Management" ma:format="RadioButtons" ma:hidden="true" ma:internalName="FunctionGroup" ma:readOnly="false">
      <xsd:simpleType>
        <xsd:union memberTypes="dms:Text">
          <xsd:simpleType>
            <xsd:restriction base="dms:Choice">
              <xsd:enumeration value="Corporate Management"/>
            </xsd:restriction>
          </xsd:simpleType>
        </xsd:union>
      </xsd:simpleType>
    </xsd:element>
    <xsd:element name="Function" ma:index="37" nillable="true" ma:displayName="Function" ma:default="Official Information and Privacy Requests" ma:format="RadioButtons" ma:hidden="true" ma:internalName="Function" ma:readOnly="false">
      <xsd:simpleType>
        <xsd:union memberTypes="dms:Text">
          <xsd:simpleType>
            <xsd:restriction base="dms:Choice">
              <xsd:enumeration value="Official Information and Privacy Requests"/>
            </xsd:restriction>
          </xsd:simpleType>
        </xsd:union>
      </xsd:simpleType>
    </xsd:element>
    <xsd:element name="Activity" ma:index="38" nillable="true" ma:displayName="Activity" ma:default="Requests and Responses" ma:format="RadioButtons" ma:hidden="true" ma:internalName="Activity" ma:readOnly="false">
      <xsd:simpleType>
        <xsd:union memberTypes="dms:Text">
          <xsd:simpleType>
            <xsd:restriction base="dms:Choice">
              <xsd:enumeration value="Requests and Responses"/>
            </xsd:restriction>
          </xsd:simpleType>
        </xsd:union>
      </xsd:simpleType>
    </xsd:element>
    <xsd:element name="Project" ma:index="39" nillable="true" ma:displayName="Project" ma:default="NA" ma:format="RadioButtons" ma:hidden="true" ma:internalName="Project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se" ma:index="40" nillable="true" ma:displayName="Case" ma:default="NA" ma:format="RadioButtons" ma:hidden="true" ma:internalName="Cas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tegoryName" ma:index="41" nillable="true" ma:displayName="Category Name" ma:default="NA" ma:format="RadioButtons" ma:hidden="true" ma:internalName="CategoryNam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tegoryValue" ma:index="42" nillable="true" ma:displayName="Category Value" ma:default="NA" ma:format="RadioButtons" ma:hidden="true" ma:internalName="CategoryValu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Volume" ma:index="43" nillable="true" ma:displayName="Volume" ma:default="NA" ma:format="RadioButtons" ma:hidden="true" ma:internalName="Volum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1010b5-1c48-4991-839e-9c81fbd68225" elementFormDefault="qualified">
    <xsd:import namespace="http://schemas.microsoft.com/office/2006/documentManagement/types"/>
    <xsd:import namespace="http://schemas.microsoft.com/office/infopath/2007/PartnerControls"/>
    <xsd:element name="Subtype" ma:index="27" nillable="true" ma:displayName="Subtype" ma:default="NA" ma:format="RadioButtons" ma:hidden="true" ma:internalName="Subtyp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d898b5-e271-4244-af54-867424985972" elementFormDefault="qualified">
    <xsd:import namespace="http://schemas.microsoft.com/office/2006/documentManagement/types"/>
    <xsd:import namespace="http://schemas.microsoft.com/office/infopath/2007/PartnerControls"/>
    <xsd:element name="SFReference" ma:index="44" nillable="true" ma:displayName="Reference" ma:hidden="true" ma:internalName="SFReference" ma:readOnly="false">
      <xsd:simpleType>
        <xsd:restriction base="dms:Text"/>
      </xsd:simpleType>
    </xsd:element>
    <xsd:element name="SFItemID" ma:index="45" nillable="true" ma:displayName="SFItemID" ma:hidden="true" ma:internalName="SFItemID" ma:readOnly="false">
      <xsd:simpleType>
        <xsd:restriction base="dms:Text"/>
      </xsd:simpleType>
    </xsd:element>
    <xsd:element name="SFVersion" ma:index="46" nillable="true" ma:displayName="SFVersion" ma:hidden="true" ma:internalName="SFVers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2ea364-72e3-4b29-83ee-046ba9c3241f" elementFormDefault="qualified">
    <xsd:import namespace="http://schemas.microsoft.com/office/2006/documentManagement/types"/>
    <xsd:import namespace="http://schemas.microsoft.com/office/infopath/2007/PartnerControls"/>
    <xsd:element name="SFFolderName" ma:index="49" nillable="true" ma:displayName="Folder Name" ma:hidden="true" ma:internalName="SFFolderName" ma:readOnly="false">
      <xsd:simpleType>
        <xsd:restriction base="dms:Text"/>
      </xsd:simpleType>
    </xsd:element>
    <xsd:element name="SFFolderBreadcrumb" ma:index="50" nillable="true" ma:displayName="Folder Breadcrumb" ma:hidden="true" ma:internalName="SFFolderBreadcrumb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9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unction xmlns="e21cbe00-2104-4159-b9b9-bd54555d1bf2">Official Information and Privacy Requests</Function>
    <Volume xmlns="e21cbe00-2104-4159-b9b9-bd54555d1bf2">NA</Volume>
    <Project xmlns="e21cbe00-2104-4159-b9b9-bd54555d1bf2">NA</Project>
    <DocumentType xmlns="e21cbe00-2104-4159-b9b9-bd54555d1bf2">Meeting document</DocumentType>
    <FunctionGroup xmlns="e21cbe00-2104-4159-b9b9-bd54555d1bf2">Corporate Management</FunctionGroup>
    <Activity xmlns="e21cbe00-2104-4159-b9b9-bd54555d1bf2">Requests and Responses</Activity>
    <CategoryName xmlns="e21cbe00-2104-4159-b9b9-bd54555d1bf2">NA</CategoryName>
    <Key_x0020_Words xmlns="e21cbe00-2104-4159-b9b9-bd54555d1bf2"/>
    <Case xmlns="e21cbe00-2104-4159-b9b9-bd54555d1bf2">NA</Case>
    <Subactivity xmlns="e21cbe00-2104-4159-b9b9-bd54555d1bf2">NA</Subactivity>
    <CategoryValue xmlns="e21cbe00-2104-4159-b9b9-bd54555d1bf2">NA</CategoryValue>
    <Narrative xmlns="9e20e4ad-bfb7-4b18-aeab-6de77b6a2571" xsi:nil="true"/>
    <GWappID1 xmlns="9e20e4ad-bfb7-4b18-aeab-6de77b6a2571" xsi:nil="true"/>
    <RecordID xmlns="9e20e4ad-bfb7-4b18-aeab-6de77b6a2571">3113883</RecordID>
    <_dlc_DocId xmlns="9e20e4ad-bfb7-4b18-aeab-6de77b6a2571">OIAP-7-15326</_dlc_DocId>
    <_dlc_DocIdUrl xmlns="9e20e4ad-bfb7-4b18-aeab-6de77b6a2571">
      <Url>http://ourspace.gw.govt.nz/ws/oiapr/_layouts/15/DocIdRedir.aspx?ID=OIAP-7-15326</Url>
      <Description>OIAP-7-15326</Description>
    </_dlc_DocIdUrl>
    <Aggregation_Status xmlns="9e20e4ad-bfb7-4b18-aeab-6de77b6a2571">Normal</Aggregation_Status>
    <PRA_Text_2 xmlns="9e20e4ad-bfb7-4b18-aeab-6de77b6a2571" xsi:nil="true"/>
    <PRA_Date_1 xmlns="9e20e4ad-bfb7-4b18-aeab-6de77b6a2571" xsi:nil="true"/>
    <PRA_Date_Trigger xmlns="9e20e4ad-bfb7-4b18-aeab-6de77b6a2571" xsi:nil="true"/>
    <SFReference xmlns="23d898b5-e271-4244-af54-867424985972">2020-072 - FYI - (Tony Randle)</SFReference>
    <SFItemID xmlns="23d898b5-e271-4244-af54-867424985972">919f9ff5-c8ad-47ed-9a10-5d6ff7c64d21</SFItemID>
    <Authoritative_Version xmlns="9e20e4ad-bfb7-4b18-aeab-6de77b6a2571">false</Authoritative_Version>
    <Know-How_Type xmlns="9e20e4ad-bfb7-4b18-aeab-6de77b6a2571">NA</Know-How_Type>
    <Read_Only_Status xmlns="9e20e4ad-bfb7-4b18-aeab-6de77b6a2571">Open</Read_Only_Status>
    <SFFolderBreadcrumb xmlns="642ea364-72e3-4b29-83ee-046ba9c3241f">oiaprog&gt;2020-072 - FYI - (Tony Randle)</SFFolderBreadcrumb>
    <PRA_Text_3 xmlns="9e20e4ad-bfb7-4b18-aeab-6de77b6a2571" xsi:nil="true"/>
    <PRA_Text_4 xmlns="9e20e4ad-bfb7-4b18-aeab-6de77b6a2571" xsi:nil="true"/>
    <Original_Document xmlns="9e20e4ad-bfb7-4b18-aeab-6de77b6a2571" xsi:nil="true"/>
    <SFReference1 xmlns="9e20e4ad-bfb7-4b18-aeab-6de77b6a2571" xsi:nil="true"/>
    <Subtype xmlns="7b1010b5-1c48-4991-839e-9c81fbd68225">NA</Subtype>
    <PRA_Text_5 xmlns="9e20e4ad-bfb7-4b18-aeab-6de77b6a2571" xsi:nil="true"/>
    <Related_People xmlns="9e20e4ad-bfb7-4b18-aeab-6de77b6a2571">
      <UserInfo>
        <DisplayName/>
        <AccountId xsi:nil="true"/>
        <AccountType/>
      </UserInfo>
    </Related_People>
    <PRA_Date_Disposal xmlns="9e20e4ad-bfb7-4b18-aeab-6de77b6a2571" xsi:nil="true"/>
    <PRA_Text_1 xmlns="9e20e4ad-bfb7-4b18-aeab-6de77b6a2571" xsi:nil="true"/>
    <PRA_Date_3 xmlns="9e20e4ad-bfb7-4b18-aeab-6de77b6a2571" xsi:nil="true"/>
    <PRA_Type xmlns="9e20e4ad-bfb7-4b18-aeab-6de77b6a2571">Doc</PRA_Type>
    <SFVersion xmlns="23d898b5-e271-4244-af54-867424985972" xsi:nil="true"/>
    <SFFolderName xmlns="642ea364-72e3-4b29-83ee-046ba9c3241f">2020-072 - FYI - (Tony Randle)</SFFolderName>
    <Target_Audience xmlns="9e20e4ad-bfb7-4b18-aeab-6de77b6a2571">Internal</Target_Audience>
    <PRA_Date_2 xmlns="9e20e4ad-bfb7-4b18-aeab-6de77b6a2571" xsi:nil="true"/>
    <Record_Type xmlns="9e20e4ad-bfb7-4b18-aeab-6de77b6a2571">Normal</Record_Type>
  </documentManagement>
</p:properties>
</file>

<file path=customXml/itemProps1.xml><?xml version="1.0" encoding="utf-8"?>
<ds:datastoreItem xmlns:ds="http://schemas.openxmlformats.org/officeDocument/2006/customXml" ds:itemID="{52914587-3934-491D-8F17-0AFC6C6A6A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5B0C54-2461-4F50-BB13-C4E1A63915A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135A67B7-1339-43FF-95C6-FBCBC4B09C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20e4ad-bfb7-4b18-aeab-6de77b6a2571"/>
    <ds:schemaRef ds:uri="e21cbe00-2104-4159-b9b9-bd54555d1bf2"/>
    <ds:schemaRef ds:uri="7b1010b5-1c48-4991-839e-9c81fbd68225"/>
    <ds:schemaRef ds:uri="23d898b5-e271-4244-af54-867424985972"/>
    <ds:schemaRef ds:uri="642ea364-72e3-4b29-83ee-046ba9c324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27411F6-624F-4AAE-9A91-FAD7C3F24B05}">
  <ds:schemaRefs>
    <ds:schemaRef ds:uri="23d898b5-e271-4244-af54-867424985972"/>
    <ds:schemaRef ds:uri="http://schemas.microsoft.com/office/2006/documentManagement/types"/>
    <ds:schemaRef ds:uri="http://schemas.microsoft.com/office/infopath/2007/PartnerControls"/>
    <ds:schemaRef ds:uri="9e20e4ad-bfb7-4b18-aeab-6de77b6a2571"/>
    <ds:schemaRef ds:uri="e21cbe00-2104-4159-b9b9-bd54555d1bf2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42ea364-72e3-4b29-83ee-046ba9c3241f"/>
    <ds:schemaRef ds:uri="http://purl.org/dc/terms/"/>
    <ds:schemaRef ds:uri="7b1010b5-1c48-4991-839e-9c81fbd6822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9080</TotalTime>
  <Words>323</Words>
  <Application>Microsoft Office PowerPoint</Application>
  <PresentationFormat>On-screen Show (4:3)</PresentationFormat>
  <Paragraphs>89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Source Sans Pro</vt:lpstr>
      <vt:lpstr>Wingdings</vt:lpstr>
      <vt:lpstr>Office Theme</vt:lpstr>
      <vt:lpstr> Public Transport Fares</vt:lpstr>
      <vt:lpstr>PowerPoint Presentation</vt:lpstr>
      <vt:lpstr>PowerPoint Presentation</vt:lpstr>
      <vt:lpstr>Looking back – within target</vt:lpstr>
      <vt:lpstr>Looking forward – within target</vt:lpstr>
      <vt:lpstr>Impacts - increasing fares</vt:lpstr>
      <vt:lpstr>Summary</vt:lpstr>
      <vt:lpstr>Patronage growth 2018/19</vt:lpstr>
      <vt:lpstr>Drivers of pax growth - bus</vt:lpstr>
      <vt:lpstr>Bus patronage by area</vt:lpstr>
      <vt:lpstr>Looking back - mode </vt:lpstr>
    </vt:vector>
  </TitlesOfParts>
  <Company>Greater Wellington Regional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Owen Smith</dc:creator>
  <cp:keywords/>
  <dc:description/>
  <cp:lastModifiedBy>Alice Clark</cp:lastModifiedBy>
  <cp:revision>400</cp:revision>
  <cp:lastPrinted>2019-11-20T20:23:39Z</cp:lastPrinted>
  <dcterms:created xsi:type="dcterms:W3CDTF">2018-08-13T04:24:51Z</dcterms:created>
  <dcterms:modified xsi:type="dcterms:W3CDTF">2020-06-18T23:40:50Z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WithAddin">
    <vt:bool>true</vt:bool>
  </property>
  <property fmtid="{D5CDD505-2E9C-101B-9397-08002B2CF9AE}" pid="3" name="ContentTypeId">
    <vt:lpwstr>0x010100AAAAAAAAAAAAAAAAAAAAAAAAAAAAAA0202006B6EDA998CD322438896E62DE7A58C09</vt:lpwstr>
  </property>
  <property fmtid="{D5CDD505-2E9C-101B-9397-08002B2CF9AE}" pid="4" name="_dlc_DocIdItemGuid">
    <vt:lpwstr>a23797f9-fd99-4ff5-8fab-24aa92662215</vt:lpwstr>
  </property>
  <property fmtid="{D5CDD505-2E9C-101B-9397-08002B2CF9AE}" pid="5" name="SFFolderBreadcrumb">
    <vt:lpwstr>anpln&gt;Annual Plan - 2020-21</vt:lpwstr>
  </property>
  <property fmtid="{D5CDD505-2E9C-101B-9397-08002B2CF9AE}" pid="6" name="SFFolderName">
    <vt:lpwstr>Annual Plan - 2020-21</vt:lpwstr>
  </property>
</Properties>
</file>