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5"/>
  </p:sldMasterIdLst>
  <p:notesMasterIdLst>
    <p:notesMasterId r:id="rId10"/>
  </p:notesMasterIdLst>
  <p:sldIdLst>
    <p:sldId id="291" r:id="rId6"/>
    <p:sldId id="290" r:id="rId7"/>
    <p:sldId id="292" r:id="rId8"/>
    <p:sldId id="29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enjamin McFadgen" initials="BM" lastIdx="3" clrIdx="0">
    <p:extLst>
      <p:ext uri="{19B8F6BF-5375-455C-9EA6-DF929625EA0E}">
        <p15:presenceInfo xmlns:p15="http://schemas.microsoft.com/office/powerpoint/2012/main" userId="S-1-5-21-2025881163-1980574469-409157212-7821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6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47764" autoAdjust="0"/>
  </p:normalViewPr>
  <p:slideViewPr>
    <p:cSldViewPr snapToGrid="0" showGuides="1">
      <p:cViewPr varScale="1">
        <p:scale>
          <a:sx n="55" d="100"/>
          <a:sy n="55" d="100"/>
        </p:scale>
        <p:origin x="816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commentAuthors" Target="commentAuthors.xml"/><Relationship Id="rId5" Type="http://schemas.openxmlformats.org/officeDocument/2006/relationships/slideMaster" Target="slideMasters/slideMaster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E9230A-5F79-432A-B92F-B084C9A22775}" type="datetimeFigureOut">
              <a:rPr lang="en-NZ" smtClean="0"/>
              <a:t>6/10/2020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614B9A-57B3-4844-9B7A-20A1E6CAB32C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7798952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66B8E4-634C-4E42-8A70-7F4D63776D94}" type="slidenum">
              <a:rPr lang="en-NZ" smtClean="0"/>
              <a:t>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003457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lang="en-US" sz="120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066B8E4-634C-4E42-8A70-7F4D63776D94}" type="slidenum">
              <a:rPr kumimoji="0" lang="en-N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N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245015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dirty="0" smtClean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066B8E4-634C-4E42-8A70-7F4D63776D94}" type="slidenum">
              <a:rPr kumimoji="0" lang="en-N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NZ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199706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microsoft.com/office/2007/relationships/hdphoto" Target="../media/hdphoto2.wdp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microsoft.com/office/2007/relationships/hdphoto" Target="../media/hdphoto3.wdp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263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202"/>
          <a:stretch/>
        </p:blipFill>
        <p:spPr>
          <a:xfrm>
            <a:off x="393301" y="-8546"/>
            <a:ext cx="8750699" cy="6889821"/>
          </a:xfrm>
          <a:prstGeom prst="rect">
            <a:avLst/>
          </a:prstGeom>
        </p:spPr>
      </p:pic>
      <p:sp>
        <p:nvSpPr>
          <p:cNvPr id="13" name="Title Placeholder 1"/>
          <p:cNvSpPr>
            <a:spLocks noGrp="1"/>
          </p:cNvSpPr>
          <p:nvPr userDrawn="1">
            <p:ph type="title"/>
          </p:nvPr>
        </p:nvSpPr>
        <p:spPr>
          <a:xfrm>
            <a:off x="985271" y="3111748"/>
            <a:ext cx="7886700" cy="6202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200" b="1">
                <a:solidFill>
                  <a:srgbClr val="C4DB0D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4" name="Text Placeholder 15"/>
          <p:cNvSpPr>
            <a:spLocks noGrp="1"/>
          </p:cNvSpPr>
          <p:nvPr userDrawn="1">
            <p:ph type="body" sz="quarter" idx="10"/>
          </p:nvPr>
        </p:nvSpPr>
        <p:spPr>
          <a:xfrm>
            <a:off x="985271" y="3767231"/>
            <a:ext cx="7886700" cy="420758"/>
          </a:xfrm>
          <a:noFill/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5" name="Text Placeholder 15"/>
          <p:cNvSpPr>
            <a:spLocks noGrp="1"/>
          </p:cNvSpPr>
          <p:nvPr userDrawn="1">
            <p:ph type="body" sz="quarter" idx="11"/>
          </p:nvPr>
        </p:nvSpPr>
        <p:spPr>
          <a:xfrm>
            <a:off x="985271" y="4202178"/>
            <a:ext cx="7886700" cy="309492"/>
          </a:xfrm>
          <a:noFill/>
        </p:spPr>
        <p:txBody>
          <a:bodyPr>
            <a:normAutofit/>
          </a:bodyPr>
          <a:lstStyle>
            <a:lvl1pPr marL="0" indent="0">
              <a:buFontTx/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0744" y="902121"/>
            <a:ext cx="1915698" cy="62188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4292" y="492216"/>
            <a:ext cx="3792692" cy="144168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1507" y="5382750"/>
            <a:ext cx="2495477" cy="1610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20561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l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364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6858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 lang="en-NZ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85271" y="3429000"/>
            <a:ext cx="7886700" cy="6202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985271" y="4084483"/>
            <a:ext cx="7886700" cy="420758"/>
          </a:xfrm>
          <a:noFill/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985271" y="4519430"/>
            <a:ext cx="7886700" cy="309492"/>
          </a:xfrm>
          <a:noFill/>
        </p:spPr>
        <p:txBody>
          <a:bodyPr>
            <a:normAutofit/>
          </a:bodyPr>
          <a:lstStyle>
            <a:lvl1pPr marL="0" indent="0">
              <a:buFontTx/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80014" y="6155608"/>
            <a:ext cx="2749738" cy="474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90485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4E801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5271" y="618130"/>
            <a:ext cx="1215149" cy="121514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72867" y="-105196"/>
            <a:ext cx="4889345" cy="7054187"/>
          </a:xfrm>
          <a:prstGeom prst="rect">
            <a:avLst/>
          </a:prstGeom>
          <a:noFill/>
        </p:spPr>
      </p:pic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985271" y="3429000"/>
            <a:ext cx="7886700" cy="6202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985271" y="4084483"/>
            <a:ext cx="7886700" cy="420758"/>
          </a:xfrm>
          <a:noFill/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985271" y="4519430"/>
            <a:ext cx="7886700" cy="309492"/>
          </a:xfrm>
          <a:noFill/>
        </p:spPr>
        <p:txBody>
          <a:bodyPr>
            <a:normAutofit/>
          </a:bodyPr>
          <a:lstStyle>
            <a:lvl1pPr marL="0" indent="0">
              <a:buFontTx/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8513" y="5672518"/>
            <a:ext cx="5551239" cy="957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6271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784E9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5271" y="616905"/>
            <a:ext cx="1215149" cy="121759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72867" y="-105196"/>
            <a:ext cx="4889345" cy="7054187"/>
          </a:xfrm>
          <a:prstGeom prst="rect">
            <a:avLst/>
          </a:prstGeom>
          <a:noFill/>
        </p:spPr>
      </p:pic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985271" y="3429000"/>
            <a:ext cx="7886700" cy="6202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985271" y="4084483"/>
            <a:ext cx="7886700" cy="420758"/>
          </a:xfrm>
          <a:noFill/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985271" y="4519430"/>
            <a:ext cx="7886700" cy="309492"/>
          </a:xfrm>
          <a:noFill/>
        </p:spPr>
        <p:txBody>
          <a:bodyPr>
            <a:normAutofit/>
          </a:bodyPr>
          <a:lstStyle>
            <a:lvl1pPr marL="0" indent="0">
              <a:buFontTx/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8513" y="5672518"/>
            <a:ext cx="5551239" cy="957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1599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0093B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5271" y="618130"/>
            <a:ext cx="1215149" cy="121514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72867" y="-105196"/>
            <a:ext cx="4889345" cy="7054187"/>
          </a:xfrm>
          <a:prstGeom prst="rect">
            <a:avLst/>
          </a:prstGeom>
          <a:noFill/>
        </p:spPr>
      </p:pic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985271" y="3429000"/>
            <a:ext cx="7886700" cy="6202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985271" y="4084483"/>
            <a:ext cx="7886700" cy="420758"/>
          </a:xfrm>
          <a:noFill/>
        </p:spPr>
        <p:txBody>
          <a:bodyPr>
            <a:normAutofit/>
          </a:bodyPr>
          <a:lstStyle>
            <a:lvl1pPr marL="0" indent="0">
              <a:buFontTx/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985271" y="4519430"/>
            <a:ext cx="7886700" cy="309492"/>
          </a:xfrm>
          <a:noFill/>
        </p:spPr>
        <p:txBody>
          <a:bodyPr>
            <a:normAutofit/>
          </a:bodyPr>
          <a:lstStyle>
            <a:lvl1pPr marL="0" indent="0">
              <a:buFontTx/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78513" y="5672518"/>
            <a:ext cx="5551239" cy="957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03914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6469C507-63E1-44A0-AEA1-CE235FC5253E}" type="slidenum">
              <a:rPr lang="en-NZ" smtClean="0"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344230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117584" y="6356351"/>
            <a:ext cx="933113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Z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07342" y="6356351"/>
            <a:ext cx="2718923" cy="365125"/>
          </a:xfrm>
          <a:prstGeom prst="rect">
            <a:avLst/>
          </a:prstGeom>
        </p:spPr>
        <p:txBody>
          <a:bodyPr/>
          <a:lstStyle>
            <a:lvl1pPr algn="ctr">
              <a:defRPr sz="1200"/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Z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859140" y="6356351"/>
            <a:ext cx="590212" cy="365125"/>
          </a:xfrm>
          <a:prstGeom prst="rect">
            <a:avLst/>
          </a:prstGeom>
        </p:spPr>
        <p:txBody>
          <a:bodyPr/>
          <a:lstStyle>
            <a:lvl1pPr algn="r">
              <a:defRPr sz="1200"/>
            </a:lvl1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469C507-63E1-44A0-AEA1-CE235FC5253E}" type="slidenum">
              <a:rPr kumimoji="0" lang="en-NZ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NZ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508702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ANNUAL FARES REVIEW</a:t>
            </a:r>
            <a:r>
              <a:rPr lang="en-NZ" dirty="0" smtClean="0">
                <a:solidFill>
                  <a:srgbClr val="D6E03D"/>
                </a:solidFill>
              </a:rPr>
              <a:t/>
            </a:r>
            <a:br>
              <a:rPr lang="en-NZ" dirty="0" smtClean="0">
                <a:solidFill>
                  <a:srgbClr val="D6E03D"/>
                </a:solidFill>
              </a:rPr>
            </a:br>
            <a:r>
              <a:rPr lang="en-NZ" sz="2000" dirty="0" smtClean="0">
                <a:solidFill>
                  <a:srgbClr val="D6E03D"/>
                </a:solidFill>
              </a:rPr>
              <a:t>2020/21</a:t>
            </a:r>
            <a:endParaRPr lang="en-NZ" sz="2000" dirty="0">
              <a:solidFill>
                <a:srgbClr val="D6E03D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985271" y="4038167"/>
            <a:ext cx="7886700" cy="420758"/>
          </a:xfrm>
        </p:spPr>
        <p:txBody>
          <a:bodyPr/>
          <a:lstStyle/>
          <a:p>
            <a:r>
              <a:rPr lang="en-NZ" dirty="0" smtClean="0"/>
              <a:t>Council Workshop</a:t>
            </a:r>
            <a:endParaRPr lang="en-NZ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985271" y="4473114"/>
            <a:ext cx="7886700" cy="605880"/>
          </a:xfrm>
        </p:spPr>
        <p:txBody>
          <a:bodyPr>
            <a:normAutofit fontScale="92500" lnSpcReduction="20000"/>
          </a:bodyPr>
          <a:lstStyle/>
          <a:p>
            <a:r>
              <a:rPr lang="en-NZ" dirty="0"/>
              <a:t>8</a:t>
            </a:r>
            <a:r>
              <a:rPr lang="en-NZ" dirty="0" smtClean="0"/>
              <a:t> October 2020</a:t>
            </a:r>
          </a:p>
          <a:p>
            <a:r>
              <a:rPr lang="en-NZ" dirty="0"/>
              <a:t>Tim Shackleton, Manager Strategy and Investments</a:t>
            </a:r>
          </a:p>
        </p:txBody>
      </p:sp>
    </p:spTree>
    <p:extLst>
      <p:ext uri="{BB962C8B-B14F-4D97-AF65-F5344CB8AC3E}">
        <p14:creationId xmlns:p14="http://schemas.microsoft.com/office/powerpoint/2010/main" val="2593235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1" y="1"/>
            <a:ext cx="9144001" cy="620688"/>
          </a:xfrm>
          <a:prstGeom prst="rect">
            <a:avLst/>
          </a:prstGeom>
          <a:solidFill>
            <a:srgbClr val="0026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Z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" y="6327855"/>
            <a:ext cx="9143999" cy="530146"/>
            <a:chOff x="1" y="6327855"/>
            <a:chExt cx="9143999" cy="530146"/>
          </a:xfrm>
        </p:grpSpPr>
        <p:sp>
          <p:nvSpPr>
            <p:cNvPr id="5" name="Rectangle 4"/>
            <p:cNvSpPr/>
            <p:nvPr/>
          </p:nvSpPr>
          <p:spPr>
            <a:xfrm>
              <a:off x="1" y="6327855"/>
              <a:ext cx="9143999" cy="530146"/>
            </a:xfrm>
            <a:prstGeom prst="rect">
              <a:avLst/>
            </a:prstGeom>
            <a:solidFill>
              <a:srgbClr val="0026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Z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724650" y="6353175"/>
              <a:ext cx="2419350" cy="503238"/>
            </a:xfrm>
            <a:prstGeom prst="rect">
              <a:avLst/>
            </a:prstGeom>
          </p:spPr>
        </p:pic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19962" y="3045"/>
            <a:ext cx="1824037" cy="617644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628649" y="29099"/>
            <a:ext cx="7886700" cy="73307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400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</a:rPr>
              <a:t>AFR DIRECTION</a:t>
            </a:r>
            <a:endParaRPr kumimoji="0" lang="en-NZ" sz="400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577829" y="1173643"/>
            <a:ext cx="7988340" cy="474273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>
              <a:spcBef>
                <a:spcPts val="600"/>
              </a:spcBef>
              <a:spcAft>
                <a:spcPts val="1200"/>
              </a:spcAft>
              <a:buNone/>
            </a:pPr>
            <a:endParaRPr lang="en-NZ" dirty="0">
              <a:solidFill>
                <a:srgbClr val="002638"/>
              </a:solidFill>
            </a:endParaRPr>
          </a:p>
          <a:p>
            <a:pPr lvl="0">
              <a:spcBef>
                <a:spcPts val="600"/>
              </a:spcBef>
              <a:spcAft>
                <a:spcPts val="1200"/>
              </a:spcAft>
            </a:pPr>
            <a:r>
              <a:rPr lang="en-NZ" dirty="0">
                <a:solidFill>
                  <a:srgbClr val="002638"/>
                </a:solidFill>
              </a:rPr>
              <a:t>Increase fares by inflation (1.5%) effective as at 1 January 2020?</a:t>
            </a:r>
          </a:p>
          <a:p>
            <a:pPr lvl="0">
              <a:spcBef>
                <a:spcPts val="600"/>
              </a:spcBef>
              <a:spcAft>
                <a:spcPts val="1200"/>
              </a:spcAft>
            </a:pPr>
            <a:r>
              <a:rPr lang="en-NZ" dirty="0">
                <a:solidFill>
                  <a:srgbClr val="002638"/>
                </a:solidFill>
              </a:rPr>
              <a:t>Align next subsequent increases with LTP planning cycle (18 month time - 1 July 2022)?</a:t>
            </a:r>
          </a:p>
          <a:p>
            <a:pPr lvl="0">
              <a:spcBef>
                <a:spcPts val="600"/>
              </a:spcBef>
              <a:spcAft>
                <a:spcPts val="1200"/>
              </a:spcAft>
            </a:pPr>
            <a:r>
              <a:rPr lang="en-NZ" dirty="0">
                <a:solidFill>
                  <a:srgbClr val="002638"/>
                </a:solidFill>
              </a:rPr>
              <a:t>Potentially tighten the fares policy to apply default CPI increases (next slide</a:t>
            </a:r>
            <a:r>
              <a:rPr lang="en-NZ" dirty="0" smtClean="0">
                <a:solidFill>
                  <a:srgbClr val="002638"/>
                </a:solidFill>
              </a:rPr>
              <a:t>)?</a:t>
            </a:r>
            <a:endParaRPr lang="en-NZ" dirty="0">
              <a:solidFill>
                <a:srgbClr val="002638"/>
              </a:solidFill>
            </a:endParaRPr>
          </a:p>
          <a:p>
            <a:pPr>
              <a:spcBef>
                <a:spcPts val="600"/>
              </a:spcBef>
              <a:spcAft>
                <a:spcPts val="1200"/>
              </a:spcAft>
            </a:pPr>
            <a:endParaRPr lang="en-NZ" sz="3200" dirty="0" smtClean="0"/>
          </a:p>
        </p:txBody>
      </p:sp>
    </p:spTree>
    <p:extLst>
      <p:ext uri="{BB962C8B-B14F-4D97-AF65-F5344CB8AC3E}">
        <p14:creationId xmlns:p14="http://schemas.microsoft.com/office/powerpoint/2010/main" val="3790319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-1" y="1"/>
            <a:ext cx="9144001" cy="620688"/>
          </a:xfrm>
          <a:prstGeom prst="rect">
            <a:avLst/>
          </a:prstGeom>
          <a:solidFill>
            <a:srgbClr val="0026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NZ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" y="6327855"/>
            <a:ext cx="9143999" cy="530146"/>
            <a:chOff x="1" y="6327855"/>
            <a:chExt cx="9143999" cy="530146"/>
          </a:xfrm>
        </p:grpSpPr>
        <p:sp>
          <p:nvSpPr>
            <p:cNvPr id="5" name="Rectangle 4"/>
            <p:cNvSpPr/>
            <p:nvPr/>
          </p:nvSpPr>
          <p:spPr>
            <a:xfrm>
              <a:off x="1" y="6327855"/>
              <a:ext cx="9143999" cy="530146"/>
            </a:xfrm>
            <a:prstGeom prst="rect">
              <a:avLst/>
            </a:prstGeom>
            <a:solidFill>
              <a:srgbClr val="0026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NZ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724650" y="6353175"/>
              <a:ext cx="2419350" cy="503238"/>
            </a:xfrm>
            <a:prstGeom prst="rect">
              <a:avLst/>
            </a:prstGeom>
          </p:spPr>
        </p:pic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19962" y="3045"/>
            <a:ext cx="1824037" cy="617644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628649" y="29099"/>
            <a:ext cx="7886700" cy="733071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400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POLICY UPDATE</a:t>
            </a:r>
            <a:r>
              <a:rPr kumimoji="0" lang="en-NZ" sz="4000" i="0" u="none" strike="noStrike" kern="120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 OPTIONS</a:t>
            </a:r>
            <a:endParaRPr kumimoji="0" lang="en-NZ" sz="400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395535" y="1060007"/>
            <a:ext cx="8352928" cy="497001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spcAft>
                <a:spcPts val="1200"/>
              </a:spcAft>
              <a:buNone/>
            </a:pPr>
            <a:r>
              <a:rPr lang="en-NZ" dirty="0">
                <a:solidFill>
                  <a:srgbClr val="002638"/>
                </a:solidFill>
              </a:rPr>
              <a:t>Current Fares </a:t>
            </a:r>
            <a:r>
              <a:rPr lang="en-NZ" dirty="0" smtClean="0">
                <a:solidFill>
                  <a:srgbClr val="002638"/>
                </a:solidFill>
              </a:rPr>
              <a:t>Policy requires </a:t>
            </a:r>
            <a:r>
              <a:rPr lang="en-NZ" dirty="0">
                <a:solidFill>
                  <a:srgbClr val="002638"/>
                </a:solidFill>
              </a:rPr>
              <a:t>GW to annually review fares as part of the annual </a:t>
            </a:r>
            <a:r>
              <a:rPr lang="en-NZ" dirty="0" smtClean="0">
                <a:solidFill>
                  <a:srgbClr val="002638"/>
                </a:solidFill>
              </a:rPr>
              <a:t>planning </a:t>
            </a:r>
            <a:r>
              <a:rPr lang="en-NZ" dirty="0">
                <a:solidFill>
                  <a:srgbClr val="002638"/>
                </a:solidFill>
              </a:rPr>
              <a:t>process, with preference for small regular increases (but </a:t>
            </a:r>
            <a:r>
              <a:rPr lang="en-NZ" dirty="0" smtClean="0">
                <a:solidFill>
                  <a:srgbClr val="002638"/>
                </a:solidFill>
              </a:rPr>
              <a:t>they are </a:t>
            </a:r>
            <a:r>
              <a:rPr lang="en-NZ" dirty="0">
                <a:solidFill>
                  <a:srgbClr val="002638"/>
                </a:solidFill>
              </a:rPr>
              <a:t>not </a:t>
            </a:r>
            <a:r>
              <a:rPr lang="en-NZ" smtClean="0">
                <a:solidFill>
                  <a:srgbClr val="002638"/>
                </a:solidFill>
              </a:rPr>
              <a:t>mandated).  </a:t>
            </a:r>
            <a:r>
              <a:rPr lang="en-NZ" dirty="0" smtClean="0">
                <a:solidFill>
                  <a:srgbClr val="002638"/>
                </a:solidFill>
              </a:rPr>
              <a:t>This could be tightened / automated by:</a:t>
            </a:r>
            <a:endParaRPr lang="en-NZ" dirty="0">
              <a:solidFill>
                <a:srgbClr val="002638"/>
              </a:solidFill>
            </a:endParaRPr>
          </a:p>
          <a:p>
            <a:pPr marL="514350" indent="-514350"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NZ" dirty="0" smtClean="0">
                <a:solidFill>
                  <a:srgbClr val="002638"/>
                </a:solidFill>
              </a:rPr>
              <a:t>Mandating an annual increase by CPI, OR</a:t>
            </a:r>
          </a:p>
          <a:p>
            <a:pPr marL="514350" indent="-514350"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NZ" dirty="0" smtClean="0">
                <a:solidFill>
                  <a:srgbClr val="002638"/>
                </a:solidFill>
              </a:rPr>
              <a:t>Mandating an annual </a:t>
            </a:r>
            <a:r>
              <a:rPr lang="en-NZ" dirty="0">
                <a:solidFill>
                  <a:srgbClr val="002638"/>
                </a:solidFill>
              </a:rPr>
              <a:t>increase by CPI</a:t>
            </a:r>
            <a:r>
              <a:rPr lang="en-NZ" dirty="0" smtClean="0">
                <a:solidFill>
                  <a:srgbClr val="002638"/>
                </a:solidFill>
              </a:rPr>
              <a:t> within maximum and minimum bands e.g. 1% to 3%, OR</a:t>
            </a:r>
          </a:p>
          <a:p>
            <a:pPr marL="514350" indent="-514350">
              <a:spcBef>
                <a:spcPts val="6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NZ" dirty="0" smtClean="0">
                <a:solidFill>
                  <a:srgbClr val="002638"/>
                </a:solidFill>
              </a:rPr>
              <a:t>Council must vote to ‘opt out’ or ‘defer’, otherwise a CPI figure is applied (which may consider a max / min band)</a:t>
            </a:r>
          </a:p>
          <a:p>
            <a:pPr>
              <a:spcBef>
                <a:spcPts val="600"/>
              </a:spcBef>
              <a:spcAft>
                <a:spcPts val="1200"/>
              </a:spcAft>
            </a:pPr>
            <a:endParaRPr lang="en-NZ" dirty="0" smtClean="0">
              <a:solidFill>
                <a:srgbClr val="002638"/>
              </a:solidFill>
            </a:endParaRPr>
          </a:p>
          <a:p>
            <a:pPr marL="0" indent="0">
              <a:spcBef>
                <a:spcPts val="600"/>
              </a:spcBef>
              <a:spcAft>
                <a:spcPts val="1200"/>
              </a:spcAft>
              <a:buNone/>
            </a:pPr>
            <a:r>
              <a:rPr lang="en-NZ" dirty="0" smtClean="0">
                <a:solidFill>
                  <a:srgbClr val="002638"/>
                </a:solidFill>
              </a:rPr>
              <a:t> </a:t>
            </a:r>
            <a:endParaRPr lang="en-NZ" dirty="0">
              <a:solidFill>
                <a:srgbClr val="002638"/>
              </a:solidFill>
            </a:endParaRPr>
          </a:p>
          <a:p>
            <a:pPr>
              <a:spcBef>
                <a:spcPts val="600"/>
              </a:spcBef>
              <a:spcAft>
                <a:spcPts val="1200"/>
              </a:spcAft>
            </a:pPr>
            <a:endParaRPr lang="en-NZ" dirty="0">
              <a:solidFill>
                <a:srgbClr val="00263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354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1" y="0"/>
            <a:ext cx="9143999" cy="6616931"/>
          </a:xfrm>
          <a:prstGeom prst="rect">
            <a:avLst/>
          </a:prstGeom>
          <a:solidFill>
            <a:srgbClr val="0026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24650" y="6353175"/>
            <a:ext cx="2419350" cy="503238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1" y="6327855"/>
            <a:ext cx="9143999" cy="530146"/>
            <a:chOff x="1" y="6327855"/>
            <a:chExt cx="9143999" cy="530146"/>
          </a:xfrm>
        </p:grpSpPr>
        <p:sp>
          <p:nvSpPr>
            <p:cNvPr id="9" name="Rectangle 8"/>
            <p:cNvSpPr/>
            <p:nvPr/>
          </p:nvSpPr>
          <p:spPr>
            <a:xfrm>
              <a:off x="1" y="6327855"/>
              <a:ext cx="9143999" cy="530146"/>
            </a:xfrm>
            <a:prstGeom prst="rect">
              <a:avLst/>
            </a:prstGeom>
            <a:solidFill>
              <a:srgbClr val="00263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724650" y="6353175"/>
              <a:ext cx="2419350" cy="503238"/>
            </a:xfrm>
            <a:prstGeom prst="rect">
              <a:avLst/>
            </a:prstGeom>
          </p:spPr>
        </p:pic>
      </p:grpSp>
      <p:grpSp>
        <p:nvGrpSpPr>
          <p:cNvPr id="17" name="Group 16"/>
          <p:cNvGrpSpPr/>
          <p:nvPr/>
        </p:nvGrpSpPr>
        <p:grpSpPr>
          <a:xfrm>
            <a:off x="683465" y="2088760"/>
            <a:ext cx="7777069" cy="2439409"/>
            <a:chOff x="675645" y="2088758"/>
            <a:chExt cx="7777069" cy="2439409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44476" y="2088760"/>
              <a:ext cx="2439407" cy="2439407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5645" y="2088759"/>
              <a:ext cx="2439407" cy="2439407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3307" y="2088758"/>
              <a:ext cx="2439407" cy="243940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48922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tlink PowerPoint Template 22.02.2018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J000371 Metlink Powerpoint template 1.2 temp.potx" id="{A4B3B1A0-CE8C-40CE-BD40-140CF63494D2}" vid="{D2A98782-A670-42AD-AEBB-72EFD03FE091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pe:Receivers xmlns:spe="http://schemas.microsoft.com/sharepoint/events">
  <Receiver>
    <Name>ItemAdding</Name>
    <Synchronization>Default</Synchronization>
    <Type>1</Type>
    <SequenceNumber>3</SequenceNumber>
    <Url/>
    <Assembly>ILDS.Template.RecordsEventHandler, Version=2010.1.0.0, Culture=neutral, PublicKeyToken=f456434fdd6e6bdd</Assembly>
    <Class>ILDS.Template.RecordsEventHandler.ItemEventReceiver</Class>
    <Data/>
    <Filter/>
  </Receiver>
  <Receiver>
    <Name>ItemUpdating</Name>
    <Synchronization>Default</Synchronization>
    <Type>2</Type>
    <SequenceNumber>3</SequenceNumber>
    <Url/>
    <Assembly>ILDS.Template.RecordsEventHandler, Version=2010.1.0.0, Culture=neutral, PublicKeyToken=f456434fdd6e6bdd</Assembly>
    <Class>ILDS.Template.RecordsEventHandler.ItemEventReceiver</Class>
    <Data/>
    <Filter/>
  </Receiver>
  <Receiver>
    <Name>ItemUpdated</Name>
    <Synchronization>Default</Synchronization>
    <Type>10002</Type>
    <SequenceNumber>3</SequenceNumber>
    <Url/>
    <Assembly>ILDS.Template.RecordsEventHandler, Version=2010.1.0.0, Culture=neutral, PublicKeyToken=f456434fdd6e6bdd</Assembly>
    <Class>ILDS.Template.RecordsEventHandler.ItemEventReceiver</Class>
    <Data/>
    <Filter/>
  </Receiver>
  <Receiver>
    <Name>ItemAdded</Name>
    <Synchronization>Default</Synchronization>
    <Type>10001</Type>
    <SequenceNumber>3</SequenceNumber>
    <Url/>
    <Assembly>ILDS.Template.RecordsEventHandler, Version=2010.1.0.0, Culture=neutral, PublicKeyToken=f456434fdd6e6bdd</Assembly>
    <Class>ILDS.Template.RecordsEventHandler.ItemEventReceiver</Class>
    <Data/>
    <Filter/>
  </Receiver>
  <Receiver>
    <Name>ItemDeleting</Name>
    <Synchronization>Default</Synchronization>
    <Type>3</Type>
    <SequenceNumber>3</SequenceNumber>
    <Url/>
    <Assembly>ILDS.Template.RecordsEventHandler, Version=2010.1.0.0, Culture=neutral, PublicKeyToken=f456434fdd6e6bdd</Assembly>
    <Class>ILDS.Template.RecordsEventHandler.ItemEventReceiver</Class>
    <Data/>
    <Filter/>
  </Receiver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eDocument" ma:contentTypeID="0x010100AAAAAAAAAAAAAAAAAAAAAAAAAAAAAA020003315987AAB38D46BBE9EB26B64B1930" ma:contentTypeVersion="59" ma:contentTypeDescription="Standard Electronic Document" ma:contentTypeScope="" ma:versionID="767c842188b5f47f670f146a0748f9ae">
  <xsd:schema xmlns:xsd="http://www.w3.org/2001/XMLSchema" xmlns:xs="http://www.w3.org/2001/XMLSchema" xmlns:p="http://schemas.microsoft.com/office/2006/metadata/properties" xmlns:ns2="9e20e4ad-bfb7-4b18-aeab-6de77b6a2571" xmlns:ns3="e21cbe00-2104-4159-b9b9-bd54555d1bf2" xmlns:ns4="7b1010b5-1c48-4991-839e-9c81fbd68225" xmlns:ns5="ce72f94b-53e5-49f5-adb9-3c093685bfe9" xmlns:ns6="23d898b5-e271-4244-af54-867424985972" xmlns:ns7="642ea364-72e3-4b29-83ee-046ba9c3241f" xmlns:ns8="http://schemas.microsoft.com/sharepoint/v4" targetNamespace="http://schemas.microsoft.com/office/2006/metadata/properties" ma:root="true" ma:fieldsID="d5a1bb18615596fd5bea8512d4d29148" ns2:_="" ns3:_="" ns4:_="" ns5:_="" ns6:_="" ns7:_="" ns8:_="">
    <xsd:import namespace="9e20e4ad-bfb7-4b18-aeab-6de77b6a2571"/>
    <xsd:import namespace="e21cbe00-2104-4159-b9b9-bd54555d1bf2"/>
    <xsd:import namespace="7b1010b5-1c48-4991-839e-9c81fbd68225"/>
    <xsd:import namespace="ce72f94b-53e5-49f5-adb9-3c093685bfe9"/>
    <xsd:import namespace="23d898b5-e271-4244-af54-867424985972"/>
    <xsd:import namespace="642ea364-72e3-4b29-83ee-046ba9c3241f"/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2:RecordID" minOccurs="0"/>
                <xsd:element ref="ns3:DocumentType"/>
                <xsd:element ref="ns2:Narrative" minOccurs="0"/>
                <xsd:element ref="ns2:Aggregation_Status" minOccurs="0"/>
                <xsd:element ref="ns2:Read_Only_Status" minOccurs="0"/>
                <xsd:element ref="ns2:Authoritative_Version" minOccurs="0"/>
                <xsd:element ref="ns2:PRA_Text_1" minOccurs="0"/>
                <xsd:element ref="ns2:PRA_Text_2" minOccurs="0"/>
                <xsd:element ref="ns2:PRA_Text_3" minOccurs="0"/>
                <xsd:element ref="ns2:PRA_Text_4" minOccurs="0"/>
                <xsd:element ref="ns2:PRA_Text_5" minOccurs="0"/>
                <xsd:element ref="ns2:PRA_Date_1" minOccurs="0"/>
                <xsd:element ref="ns2:PRA_Date_2" minOccurs="0"/>
                <xsd:element ref="ns2:PRA_Date_3" minOccurs="0"/>
                <xsd:element ref="ns2:PRA_Date_Trigger" minOccurs="0"/>
                <xsd:element ref="ns2:PRA_Date_Disposal" minOccurs="0"/>
                <xsd:element ref="ns2:Target_Audience" minOccurs="0"/>
                <xsd:element ref="ns2:Original_Document" minOccurs="0"/>
                <xsd:element ref="ns2:_dlc_DocId" minOccurs="0"/>
                <xsd:element ref="ns2:_dlc_DocIdUrl" minOccurs="0"/>
                <xsd:element ref="ns2:_dlc_DocIdPersistId" minOccurs="0"/>
                <xsd:element ref="ns3:Subactivity" minOccurs="0"/>
                <xsd:element ref="ns4:Subtype"/>
                <xsd:element ref="ns2:Related_People" minOccurs="0"/>
                <xsd:element ref="ns3:Key_x0020_Words" minOccurs="0"/>
                <xsd:element ref="ns2:Record_Type" minOccurs="0"/>
                <xsd:element ref="ns2:Know-How_Type" minOccurs="0"/>
                <xsd:element ref="ns2:PRA_Type" minOccurs="0"/>
                <xsd:element ref="ns3:FunctionGroup" minOccurs="0"/>
                <xsd:element ref="ns3:Function" minOccurs="0"/>
                <xsd:element ref="ns3:Activity" minOccurs="0"/>
                <xsd:element ref="ns3:Project" minOccurs="0"/>
                <xsd:element ref="ns3:Case" minOccurs="0"/>
                <xsd:element ref="ns3:CategoryName" minOccurs="0"/>
                <xsd:element ref="ns3:CategoryValue" minOccurs="0"/>
                <xsd:element ref="ns3:Volume" minOccurs="0"/>
                <xsd:element ref="ns5:eDocsDocNumber" minOccurs="0"/>
                <xsd:element ref="ns6:SFReference" minOccurs="0"/>
                <xsd:element ref="ns6:SFItemID" minOccurs="0"/>
                <xsd:element ref="ns6:SFVersion" minOccurs="0"/>
                <xsd:element ref="ns2:SFReference1" minOccurs="0"/>
                <xsd:element ref="ns7:SFFolderName" minOccurs="0"/>
                <xsd:element ref="ns7:SFFolderBreadcrumb" minOccurs="0"/>
                <xsd:element ref="ns2:GWappID1" minOccurs="0"/>
                <xsd:element ref="ns8:IconOverla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e20e4ad-bfb7-4b18-aeab-6de77b6a2571" elementFormDefault="qualified">
    <xsd:import namespace="http://schemas.microsoft.com/office/2006/documentManagement/types"/>
    <xsd:import namespace="http://schemas.microsoft.com/office/infopath/2007/PartnerControls"/>
    <xsd:element name="RecordID" ma:index="1" nillable="true" ma:displayName="RecordID" ma:hidden="true" ma:internalName="RecordID" ma:readOnly="false">
      <xsd:simpleType>
        <xsd:restriction base="dms:Text"/>
      </xsd:simpleType>
    </xsd:element>
    <xsd:element name="Narrative" ma:index="4" nillable="true" ma:displayName="Narrative" ma:internalName="Narrative" ma:readOnly="false">
      <xsd:simpleType>
        <xsd:restriction base="dms:Note">
          <xsd:maxLength value="255"/>
        </xsd:restriction>
      </xsd:simpleType>
    </xsd:element>
    <xsd:element name="Aggregation_Status" ma:index="5" nillable="true" ma:displayName="Aggregation Status" ma:default="Normal" ma:hidden="true" ma:internalName="AggregationStatus" ma:readOnly="false">
      <xsd:simpleType>
        <xsd:restriction base="dms:Choice">
          <xsd:enumeration value="Delete Soon"/>
          <xsd:enumeration value="Transfer Soon"/>
          <xsd:enumeration value="Appraise Soon"/>
          <xsd:enumeration value="Delete"/>
          <xsd:enumeration value="Transfer"/>
          <xsd:enumeration value="Appraise"/>
          <xsd:enumeration value="Hold"/>
          <xsd:enumeration value="Normal"/>
        </xsd:restriction>
      </xsd:simpleType>
    </xsd:element>
    <xsd:element name="Read_Only_Status" ma:index="6" nillable="true" ma:displayName="Read Only Status" ma:default="Open" ma:hidden="true" ma:internalName="ReadOnlyStatus" ma:readOnly="false">
      <xsd:simpleType>
        <xsd:restriction base="dms:Choice">
          <xsd:enumeration value="Open"/>
          <xsd:enumeration value="Document"/>
          <xsd:enumeration value="Document and Metadata"/>
        </xsd:restriction>
      </xsd:simpleType>
    </xsd:element>
    <xsd:element name="Authoritative_Version" ma:index="7" nillable="true" ma:displayName="Authoritative Version" ma:default="0" ma:hidden="true" ma:internalName="AuthoritativeVersion" ma:readOnly="false">
      <xsd:simpleType>
        <xsd:restriction base="dms:Boolean"/>
      </xsd:simpleType>
    </xsd:element>
    <xsd:element name="PRA_Text_1" ma:index="8" nillable="true" ma:displayName="PRA Text 1" ma:hidden="true" ma:internalName="PraText1" ma:readOnly="false">
      <xsd:simpleType>
        <xsd:restriction base="dms:Text"/>
      </xsd:simpleType>
    </xsd:element>
    <xsd:element name="PRA_Text_2" ma:index="9" nillable="true" ma:displayName="PRA Text 2" ma:hidden="true" ma:internalName="PraText2" ma:readOnly="false">
      <xsd:simpleType>
        <xsd:restriction base="dms:Text"/>
      </xsd:simpleType>
    </xsd:element>
    <xsd:element name="PRA_Text_3" ma:index="10" nillable="true" ma:displayName="PRA Text 3" ma:hidden="true" ma:internalName="PraText3" ma:readOnly="false">
      <xsd:simpleType>
        <xsd:restriction base="dms:Text"/>
      </xsd:simpleType>
    </xsd:element>
    <xsd:element name="PRA_Text_4" ma:index="11" nillable="true" ma:displayName="PRA Text 4" ma:hidden="true" ma:internalName="PraText4" ma:readOnly="false">
      <xsd:simpleType>
        <xsd:restriction base="dms:Text"/>
      </xsd:simpleType>
    </xsd:element>
    <xsd:element name="PRA_Text_5" ma:index="12" nillable="true" ma:displayName="PRA Text 5" ma:hidden="true" ma:internalName="PraText5" ma:readOnly="false">
      <xsd:simpleType>
        <xsd:restriction base="dms:Text"/>
      </xsd:simpleType>
    </xsd:element>
    <xsd:element name="PRA_Date_1" ma:index="13" nillable="true" ma:displayName="PRA Date 1" ma:format="DateTime" ma:hidden="true" ma:internalName="PraDate1" ma:readOnly="false">
      <xsd:simpleType>
        <xsd:restriction base="dms:DateTime"/>
      </xsd:simpleType>
    </xsd:element>
    <xsd:element name="PRA_Date_2" ma:index="14" nillable="true" ma:displayName="PRA Date 2" ma:format="DateTime" ma:hidden="true" ma:internalName="PraDate2" ma:readOnly="false">
      <xsd:simpleType>
        <xsd:restriction base="dms:DateTime"/>
      </xsd:simpleType>
    </xsd:element>
    <xsd:element name="PRA_Date_3" ma:index="15" nillable="true" ma:displayName="PRA Date 3" ma:format="DateTime" ma:hidden="true" ma:internalName="PraDate3" ma:readOnly="false">
      <xsd:simpleType>
        <xsd:restriction base="dms:DateTime"/>
      </xsd:simpleType>
    </xsd:element>
    <xsd:element name="PRA_Date_Trigger" ma:index="16" nillable="true" ma:displayName="PRA Date Trigger" ma:format="DateTime" ma:hidden="true" ma:internalName="PraDateTrigger" ma:readOnly="false">
      <xsd:simpleType>
        <xsd:restriction base="dms:DateTime"/>
      </xsd:simpleType>
    </xsd:element>
    <xsd:element name="PRA_Date_Disposal" ma:index="17" nillable="true" ma:displayName="PRA Date Disposal" ma:format="DateTime" ma:hidden="true" ma:internalName="PraDateDisposal" ma:readOnly="false">
      <xsd:simpleType>
        <xsd:restriction base="dms:DateTime"/>
      </xsd:simpleType>
    </xsd:element>
    <xsd:element name="Target_Audience" ma:index="18" nillable="true" ma:displayName="Target Audience" ma:default="Internal" ma:format="RadioButtons" ma:hidden="true" ma:internalName="TargetAudience" ma:readOnly="false">
      <xsd:simpleType>
        <xsd:union memberTypes="dms:Text">
          <xsd:simpleType>
            <xsd:restriction base="dms:Choice">
              <xsd:enumeration value="Internal"/>
              <xsd:enumeration value="External"/>
            </xsd:restriction>
          </xsd:simpleType>
        </xsd:union>
      </xsd:simpleType>
    </xsd:element>
    <xsd:element name="Original_Document" ma:index="19" nillable="true" ma:displayName="Original Document" ma:hidden="true" ma:internalName="OriginalDocument">
      <xsd:simpleType>
        <xsd:restriction base="dms:Text"/>
      </xsd:simpleType>
    </xsd:element>
    <xsd:element name="_dlc_DocId" ma:index="20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21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22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Related_People" ma:index="31" nillable="true" ma:displayName="Related People" ma:hidden="true" ma:list="UserInfo" ma:internalName="RelatedPeople" ma:readOnly="false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Record_Type" ma:index="33" nillable="true" ma:displayName="Business Value" ma:default="Normal" ma:hidden="true" ma:internalName="RecordType" ma:readOnly="false">
      <xsd:simpleType>
        <xsd:union memberTypes="dms:Text">
          <xsd:simpleType>
            <xsd:restriction base="dms:Choice">
              <xsd:enumeration value="Housekeeping"/>
              <xsd:enumeration value="Long Term Value"/>
              <xsd:enumeration value="Superseded"/>
              <xsd:enumeration value="Normal"/>
              <xsd:enumeration value="Cancelled"/>
              <xsd:enumeration value="Deleted"/>
            </xsd:restriction>
          </xsd:simpleType>
        </xsd:union>
      </xsd:simpleType>
    </xsd:element>
    <xsd:element name="Know-How_Type" ma:index="34" nillable="true" ma:displayName="Know-How Type" ma:default="NA" ma:format="Dropdown" ma:hidden="true" ma:internalName="KnowHowType" ma:readOnly="false">
      <xsd:simpleType>
        <xsd:union memberTypes="dms:Text">
          <xsd:simpleType>
            <xsd:restriction base="dms:Choice">
              <xsd:enumeration value="NA"/>
              <xsd:enumeration value="FAQ"/>
              <xsd:enumeration value="Tall Poppy"/>
              <xsd:enumeration value="Topic"/>
              <xsd:enumeration value="Who"/>
            </xsd:restriction>
          </xsd:simpleType>
        </xsd:union>
      </xsd:simpleType>
    </xsd:element>
    <xsd:element name="PRA_Type" ma:index="35" nillable="true" ma:displayName="PRA Type" ma:default="Doc" ma:hidden="true" ma:internalName="PRAType" ma:readOnly="false">
      <xsd:simpleType>
        <xsd:restriction base="dms:Text"/>
      </xsd:simpleType>
    </xsd:element>
    <xsd:element name="SFReference1" ma:index="48" nillable="true" ma:displayName="SFReference" ma:hidden="true" ma:internalName="SFReference1" ma:readOnly="false">
      <xsd:simpleType>
        <xsd:restriction base="dms:Text">
          <xsd:maxLength value="255"/>
        </xsd:restriction>
      </xsd:simpleType>
    </xsd:element>
    <xsd:element name="GWappID1" ma:index="51" nillable="true" ma:displayName="GWappID1" ma:default="" ma:description="Metadata for API queries from applications such as SLUR, GIS, Wells, etc" ma:hidden="true" ma:internalName="GWappID1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1cbe00-2104-4159-b9b9-bd54555d1bf2" elementFormDefault="qualified">
    <xsd:import namespace="http://schemas.microsoft.com/office/2006/documentManagement/types"/>
    <xsd:import namespace="http://schemas.microsoft.com/office/infopath/2007/PartnerControls"/>
    <xsd:element name="DocumentType" ma:index="3" ma:displayName="Document Type" ma:format="Dropdown" ma:internalName="DocumentType" ma:readOnly="false">
      <xsd:simpleType>
        <xsd:restriction base="dms:Choice">
          <xsd:enumeration value="Consents"/>
          <xsd:enumeration value="Contract"/>
          <xsd:enumeration value="Correspondence"/>
          <xsd:enumeration value="Data or register"/>
          <xsd:enumeration value="Drawing"/>
          <xsd:enumeration value="File note"/>
          <xsd:enumeration value="Financial"/>
          <xsd:enumeration value="Legal"/>
          <xsd:enumeration value="Meeting document"/>
          <xsd:enumeration value="Multi media"/>
          <xsd:enumeration value="Planning"/>
          <xsd:enumeration value="Policy or Procedure"/>
          <xsd:enumeration value="Presentation"/>
          <xsd:enumeration value="Project"/>
          <xsd:enumeration value="Publication"/>
          <xsd:enumeration value="Reference material"/>
          <xsd:enumeration value="Report"/>
          <xsd:enumeration value="Submissions"/>
          <xsd:enumeration value="Template"/>
        </xsd:restriction>
      </xsd:simpleType>
    </xsd:element>
    <xsd:element name="Subactivity" ma:index="26" nillable="true" ma:displayName="Subactivity" ma:default="NA" ma:format="Dropdown" ma:hidden="true" ma:internalName="Subactivity" ma:readOnly="false">
      <xsd:simpleType>
        <xsd:union memberTypes="dms:Text">
          <xsd:simpleType>
            <xsd:restriction base="dms:Choice">
              <xsd:enumeration value="NA"/>
            </xsd:restriction>
          </xsd:simpleType>
        </xsd:union>
      </xsd:simpleType>
    </xsd:element>
    <xsd:element name="Key_x0020_Words" ma:index="32" nillable="true" ma:displayName="Key Words" ma:hidden="true" ma:internalName="Key_x0020_Words" ma:readOnly="false">
      <xsd:complexType>
        <xsd:complexContent>
          <xsd:extension base="dms:MultiChoice">
            <xsd:sequence>
              <xsd:element name="Value" maxOccurs="unbounded" minOccurs="0" nillable="true">
                <xsd:simpleType>
                  <xsd:restriction base="dms:Choice">
                    <xsd:enumeration value="Not yet defined"/>
                  </xsd:restriction>
                </xsd:simpleType>
              </xsd:element>
            </xsd:sequence>
          </xsd:extension>
        </xsd:complexContent>
      </xsd:complexType>
    </xsd:element>
    <xsd:element name="FunctionGroup" ma:index="36" nillable="true" ma:displayName="Function Group" ma:default="Corporate Management" ma:format="RadioButtons" ma:hidden="true" ma:internalName="FunctionGroup" ma:readOnly="false">
      <xsd:simpleType>
        <xsd:union memberTypes="dms:Text">
          <xsd:simpleType>
            <xsd:restriction base="dms:Choice">
              <xsd:enumeration value="Corporate Management"/>
            </xsd:restriction>
          </xsd:simpleType>
        </xsd:union>
      </xsd:simpleType>
    </xsd:element>
    <xsd:element name="Function" ma:index="37" nillable="true" ma:displayName="Function" ma:default="Official Information and Privacy Requests" ma:format="RadioButtons" ma:hidden="true" ma:internalName="Function" ma:readOnly="false">
      <xsd:simpleType>
        <xsd:union memberTypes="dms:Text">
          <xsd:simpleType>
            <xsd:restriction base="dms:Choice">
              <xsd:enumeration value="Official Information and Privacy Requests"/>
            </xsd:restriction>
          </xsd:simpleType>
        </xsd:union>
      </xsd:simpleType>
    </xsd:element>
    <xsd:element name="Activity" ma:index="38" nillable="true" ma:displayName="Activity" ma:default="Requests and Responses" ma:format="RadioButtons" ma:hidden="true" ma:internalName="Activity" ma:readOnly="false">
      <xsd:simpleType>
        <xsd:union memberTypes="dms:Text">
          <xsd:simpleType>
            <xsd:restriction base="dms:Choice">
              <xsd:enumeration value="Requests and Responses"/>
            </xsd:restriction>
          </xsd:simpleType>
        </xsd:union>
      </xsd:simpleType>
    </xsd:element>
    <xsd:element name="Project" ma:index="39" nillable="true" ma:displayName="Project" ma:default="NA" ma:format="RadioButtons" ma:hidden="true" ma:internalName="Project" ma:readOnly="false">
      <xsd:simpleType>
        <xsd:union memberTypes="dms:Text">
          <xsd:simpleType>
            <xsd:restriction base="dms:Choice">
              <xsd:enumeration value="NA"/>
            </xsd:restriction>
          </xsd:simpleType>
        </xsd:union>
      </xsd:simpleType>
    </xsd:element>
    <xsd:element name="Case" ma:index="40" nillable="true" ma:displayName="Case" ma:default="NA" ma:format="RadioButtons" ma:hidden="true" ma:internalName="Case" ma:readOnly="false">
      <xsd:simpleType>
        <xsd:union memberTypes="dms:Text">
          <xsd:simpleType>
            <xsd:restriction base="dms:Choice">
              <xsd:enumeration value="NA"/>
            </xsd:restriction>
          </xsd:simpleType>
        </xsd:union>
      </xsd:simpleType>
    </xsd:element>
    <xsd:element name="CategoryName" ma:index="41" nillable="true" ma:displayName="Category Name" ma:default="NA" ma:format="RadioButtons" ma:hidden="true" ma:internalName="CategoryName" ma:readOnly="false">
      <xsd:simpleType>
        <xsd:union memberTypes="dms:Text">
          <xsd:simpleType>
            <xsd:restriction base="dms:Choice">
              <xsd:enumeration value="NA"/>
            </xsd:restriction>
          </xsd:simpleType>
        </xsd:union>
      </xsd:simpleType>
    </xsd:element>
    <xsd:element name="CategoryValue" ma:index="42" nillable="true" ma:displayName="Category Value" ma:default="NA" ma:format="RadioButtons" ma:hidden="true" ma:internalName="CategoryValue" ma:readOnly="false">
      <xsd:simpleType>
        <xsd:union memberTypes="dms:Text">
          <xsd:simpleType>
            <xsd:restriction base="dms:Choice">
              <xsd:enumeration value="NA"/>
            </xsd:restriction>
          </xsd:simpleType>
        </xsd:union>
      </xsd:simpleType>
    </xsd:element>
    <xsd:element name="Volume" ma:index="43" nillable="true" ma:displayName="Volume" ma:default="NA" ma:format="RadioButtons" ma:hidden="true" ma:internalName="Volume" ma:readOnly="false">
      <xsd:simpleType>
        <xsd:union memberTypes="dms:Text">
          <xsd:simpleType>
            <xsd:restriction base="dms:Choice">
              <xsd:enumeration value="NA"/>
            </xsd:restriction>
          </xsd:simpleType>
        </xsd:un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1010b5-1c48-4991-839e-9c81fbd68225" elementFormDefault="qualified">
    <xsd:import namespace="http://schemas.microsoft.com/office/2006/documentManagement/types"/>
    <xsd:import namespace="http://schemas.microsoft.com/office/infopath/2007/PartnerControls"/>
    <xsd:element name="Subtype" ma:index="27" ma:displayName="Subtype" ma:default="NA" ma:format="RadioButtons" ma:hidden="true" ma:internalName="Subtype" ma:readOnly="false">
      <xsd:simpleType>
        <xsd:union memberTypes="dms:Text">
          <xsd:simpleType>
            <xsd:restriction base="dms:Choice">
              <xsd:enumeration value="NA"/>
            </xsd:restriction>
          </xsd:simpleType>
        </xsd:un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72f94b-53e5-49f5-adb9-3c093685bfe9" elementFormDefault="qualified">
    <xsd:import namespace="http://schemas.microsoft.com/office/2006/documentManagement/types"/>
    <xsd:import namespace="http://schemas.microsoft.com/office/infopath/2007/PartnerControls"/>
    <xsd:element name="eDocsDocNumber" ma:index="44" nillable="true" ma:displayName="eDocsDocNumber" ma:hidden="true" ma:internalName="eDocsDocNumber" ma:readOnly="false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d898b5-e271-4244-af54-867424985972" elementFormDefault="qualified">
    <xsd:import namespace="http://schemas.microsoft.com/office/2006/documentManagement/types"/>
    <xsd:import namespace="http://schemas.microsoft.com/office/infopath/2007/PartnerControls"/>
    <xsd:element name="SFReference" ma:index="45" nillable="true" ma:displayName="Reference" ma:hidden="true" ma:internalName="SFReference" ma:readOnly="false">
      <xsd:simpleType>
        <xsd:restriction base="dms:Text"/>
      </xsd:simpleType>
    </xsd:element>
    <xsd:element name="SFItemID" ma:index="46" nillable="true" ma:displayName="SFItemID" ma:hidden="true" ma:internalName="SFItemID" ma:readOnly="false">
      <xsd:simpleType>
        <xsd:restriction base="dms:Text"/>
      </xsd:simpleType>
    </xsd:element>
    <xsd:element name="SFVersion" ma:index="47" nillable="true" ma:displayName="SFVersion" ma:hidden="true" ma:internalName="SFVers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42ea364-72e3-4b29-83ee-046ba9c3241f" elementFormDefault="qualified">
    <xsd:import namespace="http://schemas.microsoft.com/office/2006/documentManagement/types"/>
    <xsd:import namespace="http://schemas.microsoft.com/office/infopath/2007/PartnerControls"/>
    <xsd:element name="SFFolderName" ma:index="49" nillable="true" ma:displayName="Folder Name" ma:hidden="true" ma:internalName="SFFolderName" ma:readOnly="false">
      <xsd:simpleType>
        <xsd:restriction base="dms:Text"/>
      </xsd:simpleType>
    </xsd:element>
    <xsd:element name="SFFolderBreadcrumb" ma:index="50" nillable="true" ma:displayName="Folder Breadcrumb" ma:hidden="true" ma:internalName="SFFolderBreadcrumb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52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9" ma:displayName="Content Type"/>
        <xsd:element ref="dc:title" minOccurs="0" maxOccurs="1" ma:index="2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Function xmlns="e21cbe00-2104-4159-b9b9-bd54555d1bf2">Official Information and Privacy Requests</Function>
    <Volume xmlns="e21cbe00-2104-4159-b9b9-bd54555d1bf2">NA</Volume>
    <Project xmlns="e21cbe00-2104-4159-b9b9-bd54555d1bf2">NA</Project>
    <eDocsDocNumber xmlns="ce72f94b-53e5-49f5-adb9-3c093685bfe9" xsi:nil="true"/>
    <CategoryValue xmlns="e21cbe00-2104-4159-b9b9-bd54555d1bf2">NA</CategoryValue>
    <DocumentType xmlns="e21cbe00-2104-4159-b9b9-bd54555d1bf2">Presentation</DocumentType>
    <FunctionGroup xmlns="e21cbe00-2104-4159-b9b9-bd54555d1bf2">Corporate Management</FunctionGroup>
    <Activity xmlns="e21cbe00-2104-4159-b9b9-bd54555d1bf2">Requests and Responses</Activity>
    <CategoryName xmlns="e21cbe00-2104-4159-b9b9-bd54555d1bf2">NA</CategoryName>
    <Case xmlns="e21cbe00-2104-4159-b9b9-bd54555d1bf2">NA</Case>
    <Key_x0020_Words xmlns="e21cbe00-2104-4159-b9b9-bd54555d1bf2"/>
    <Subactivity xmlns="e21cbe00-2104-4159-b9b9-bd54555d1bf2">NA</Subactivity>
    <RecordID xmlns="9e20e4ad-bfb7-4b18-aeab-6de77b6a2571">3351593</RecordID>
    <GWappID1 xmlns="9e20e4ad-bfb7-4b18-aeab-6de77b6a2571" xsi:nil="true"/>
    <Narrative xmlns="9e20e4ad-bfb7-4b18-aeab-6de77b6a2571" xsi:nil="true"/>
    <_dlc_DocId xmlns="9e20e4ad-bfb7-4b18-aeab-6de77b6a2571">OIAP-7-19504</_dlc_DocId>
    <_dlc_DocIdUrl xmlns="9e20e4ad-bfb7-4b18-aeab-6de77b6a2571">
      <Url>http://ourspace.gw.govt.nz/ws/oiapr/_layouts/15/DocIdRedir.aspx?ID=OIAP-7-19504</Url>
      <Description>OIAP-7-19504</Description>
    </_dlc_DocIdUrl>
    <Aggregation_Status xmlns="9e20e4ad-bfb7-4b18-aeab-6de77b6a2571">Normal</Aggregation_Status>
    <PRA_Text_2 xmlns="9e20e4ad-bfb7-4b18-aeab-6de77b6a2571" xsi:nil="true"/>
    <PRA_Date_1 xmlns="9e20e4ad-bfb7-4b18-aeab-6de77b6a2571" xsi:nil="true"/>
    <PRA_Date_Trigger xmlns="9e20e4ad-bfb7-4b18-aeab-6de77b6a2571" xsi:nil="true"/>
    <SFReference xmlns="23d898b5-e271-4244-af54-867424985972">2021-072 - FYI - (Tony Randle)</SFReference>
    <SFItemID xmlns="23d898b5-e271-4244-af54-867424985972">30ac3c24-9011-44c2-8436-a72df491d028</SFItemID>
    <Authoritative_Version xmlns="9e20e4ad-bfb7-4b18-aeab-6de77b6a2571">false</Authoritative_Version>
    <Know-How_Type xmlns="9e20e4ad-bfb7-4b18-aeab-6de77b6a2571">NA</Know-How_Type>
    <Read_Only_Status xmlns="9e20e4ad-bfb7-4b18-aeab-6de77b6a2571">Open</Read_Only_Status>
    <SFFolderBreadcrumb xmlns="642ea364-72e3-4b29-83ee-046ba9c3241f">oiaprog&gt;2021-072 - FYI - (Tony Randle)</SFFolderBreadcrumb>
    <PRA_Text_3 xmlns="9e20e4ad-bfb7-4b18-aeab-6de77b6a2571" xsi:nil="true"/>
    <PRA_Text_4 xmlns="9e20e4ad-bfb7-4b18-aeab-6de77b6a2571" xsi:nil="true"/>
    <Original_Document xmlns="9e20e4ad-bfb7-4b18-aeab-6de77b6a2571" xsi:nil="true"/>
    <SFReference1 xmlns="9e20e4ad-bfb7-4b18-aeab-6de77b6a2571" xsi:nil="true"/>
    <IconOverlay xmlns="http://schemas.microsoft.com/sharepoint/v4" xsi:nil="true"/>
    <Subtype xmlns="7b1010b5-1c48-4991-839e-9c81fbd68225">NA</Subtype>
    <PRA_Text_5 xmlns="9e20e4ad-bfb7-4b18-aeab-6de77b6a2571" xsi:nil="true"/>
    <Related_People xmlns="9e20e4ad-bfb7-4b18-aeab-6de77b6a2571">
      <UserInfo>
        <DisplayName/>
        <AccountId xsi:nil="true"/>
        <AccountType/>
      </UserInfo>
    </Related_People>
    <PRA_Date_Disposal xmlns="9e20e4ad-bfb7-4b18-aeab-6de77b6a2571" xsi:nil="true"/>
    <PRA_Text_1 xmlns="9e20e4ad-bfb7-4b18-aeab-6de77b6a2571" xsi:nil="true"/>
    <PRA_Date_3 xmlns="9e20e4ad-bfb7-4b18-aeab-6de77b6a2571" xsi:nil="true"/>
    <PRA_Type xmlns="9e20e4ad-bfb7-4b18-aeab-6de77b6a2571">Doc</PRA_Type>
    <SFVersion xmlns="23d898b5-e271-4244-af54-867424985972" xsi:nil="true"/>
    <SFFolderName xmlns="642ea364-72e3-4b29-83ee-046ba9c3241f">2021-072 - FYI - (Tony Randle)</SFFolderName>
    <Target_Audience xmlns="9e20e4ad-bfb7-4b18-aeab-6de77b6a2571">Internal</Target_Audience>
    <PRA_Date_2 xmlns="9e20e4ad-bfb7-4b18-aeab-6de77b6a2571" xsi:nil="true"/>
    <Record_Type xmlns="9e20e4ad-bfb7-4b18-aeab-6de77b6a2571">Normal</Record_Type>
  </documentManagement>
</p:properties>
</file>

<file path=customXml/itemProps1.xml><?xml version="1.0" encoding="utf-8"?>
<ds:datastoreItem xmlns:ds="http://schemas.openxmlformats.org/officeDocument/2006/customXml" ds:itemID="{0D6399B8-6FC6-4779-9B1C-2F09B33E4AA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DEF1EED-EC1B-4E76-B7FA-2161195C64FD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940308EB-49F1-4A91-99E8-F776CB6BD857}"/>
</file>

<file path=customXml/itemProps4.xml><?xml version="1.0" encoding="utf-8"?>
<ds:datastoreItem xmlns:ds="http://schemas.openxmlformats.org/officeDocument/2006/customXml" ds:itemID="{83B0D215-A944-4BD4-A1EE-AEF3CA740F7C}">
  <ds:schemaRefs>
    <ds:schemaRef ds:uri="e21cbe00-2104-4159-b9b9-bd54555d1bf2"/>
    <ds:schemaRef ds:uri="ce72f94b-53e5-49f5-adb9-3c093685bfe9"/>
    <ds:schemaRef ds:uri="http://schemas.microsoft.com/office/2006/metadata/properties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www.w3.org/XML/1998/namespace"/>
    <ds:schemaRef ds:uri="http://schemas.microsoft.com/office/infopath/2007/PartnerControls"/>
    <ds:schemaRef ds:uri="http://purl.org/dc/elements/1.1/"/>
    <ds:schemaRef ds:uri="902df3e6-6458-4633-8dce-1160d9178ee3"/>
    <ds:schemaRef ds:uri="10df062d-5fd0-47d0-bf8b-ab98a1d2c1e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2458</TotalTime>
  <Words>164</Words>
  <Application>Microsoft Office PowerPoint</Application>
  <PresentationFormat>On-screen Show (4:3)</PresentationFormat>
  <Paragraphs>19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Metlink PowerPoint Template 22.02.2018</vt:lpstr>
      <vt:lpstr>ANNUAL FARES REVIEW 2020/21</vt:lpstr>
      <vt:lpstr>PowerPoint Presentation</vt:lpstr>
      <vt:lpstr>PowerPoint Presentation</vt:lpstr>
      <vt:lpstr>PowerPoint Presentation</vt:lpstr>
    </vt:vector>
  </TitlesOfParts>
  <Company>Greater Wellington Regional Council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Annual Fares Review 2020</dc:title>
  <dc:creator>Reza Chalabianlou</dc:creator>
  <cp:lastModifiedBy>Margaret Meek</cp:lastModifiedBy>
  <cp:revision>170</cp:revision>
  <dcterms:created xsi:type="dcterms:W3CDTF">2020-08-13T02:07:12Z</dcterms:created>
  <dcterms:modified xsi:type="dcterms:W3CDTF">2020-10-06T00:43:07Z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0x010100AAAAAAAAAAAAAAAAAAAAAAAAAAAAAA020003315987AAB38D46BBE9EB26B64B1930</vt:lpwstr>
  </property>
  <property fmtid="{D5CDD505-2E9C-101B-9397-08002B2CF9AE}" pid="3" name="_dlc_DocIdItemGuid">
    <vt:lpwstr>57840ad9-79cd-4c39-a571-d81efc79a952</vt:lpwstr>
  </property>
</Properties>
</file>