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2" r:id="rId3"/>
    <p:sldId id="272" r:id="rId4"/>
    <p:sldId id="276" r:id="rId5"/>
    <p:sldId id="275" r:id="rId6"/>
    <p:sldId id="265" r:id="rId7"/>
    <p:sldId id="283" r:id="rId8"/>
    <p:sldId id="266" r:id="rId9"/>
    <p:sldId id="269" r:id="rId10"/>
    <p:sldId id="270" r:id="rId11"/>
    <p:sldId id="281" r:id="rId12"/>
    <p:sldId id="284" r:id="rId13"/>
    <p:sldId id="277" r:id="rId14"/>
    <p:sldId id="288" r:id="rId15"/>
    <p:sldId id="286" r:id="rId16"/>
    <p:sldId id="280" r:id="rId17"/>
    <p:sldId id="278" r:id="rId18"/>
    <p:sldId id="285" r:id="rId19"/>
    <p:sldId id="289" r:id="rId20"/>
    <p:sldId id="279" r:id="rId21"/>
    <p:sldId id="268" r:id="rId22"/>
    <p:sldId id="271" r:id="rId23"/>
    <p:sldId id="267" r:id="rId2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0" autoAdjust="0"/>
    <p:restoredTop sz="94660"/>
  </p:normalViewPr>
  <p:slideViewPr>
    <p:cSldViewPr>
      <p:cViewPr varScale="1">
        <p:scale>
          <a:sx n="68" d="100"/>
          <a:sy n="68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7AFA7-FA59-4214-87C3-C91ABDE79751}" type="datetimeFigureOut">
              <a:rPr lang="en-NZ" smtClean="0"/>
              <a:t>26/05/2014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725A9-3748-4A23-9A61-B39CA02AA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735510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BA011-3209-42B0-B492-84FEBAA07E1B}" type="datetimeFigureOut">
              <a:rPr lang="en-NZ" smtClean="0"/>
              <a:t>26/05/2014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C0665-B8A4-43E0-94F9-D694E25C2E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824907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0C0665-B8A4-43E0-94F9-D694E25C2E59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397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E8BA-4781-4314-9A1C-6B1212F26DF0}" type="datetime1">
              <a:rPr lang="en-NZ" smtClean="0"/>
              <a:t>26/05/2014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7275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3E57-5E8B-413B-98BC-B768C0998CED}" type="datetime1">
              <a:rPr lang="en-NZ" smtClean="0"/>
              <a:t>26/05/2014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891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B188C-9F62-4F05-AFDF-A1448F6655C6}" type="datetime1">
              <a:rPr lang="en-NZ" smtClean="0"/>
              <a:t>26/05/2014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537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8AA-9E27-479B-897C-69033DF55AF1}" type="datetime1">
              <a:rPr lang="en-NZ" smtClean="0"/>
              <a:t>26/05/2014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0005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8070A-42B1-49E0-B1D1-DA592B4AACD8}" type="datetime1">
              <a:rPr lang="en-NZ" smtClean="0"/>
              <a:t>26/05/2014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5362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918A-6B24-4F10-85E2-AD028B2EDD53}" type="datetime1">
              <a:rPr lang="en-NZ" smtClean="0"/>
              <a:t>26/05/2014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6008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8862-E86B-49C7-96B4-DBF3CA4AAD4C}" type="datetime1">
              <a:rPr lang="en-NZ" smtClean="0"/>
              <a:t>26/05/2014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505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887F-A5FB-49F3-8026-8F9F1E91193D}" type="datetime1">
              <a:rPr lang="en-NZ" smtClean="0"/>
              <a:t>26/05/2014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5932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7DB8-353F-47A3-BAAD-DC205FAC6F73}" type="datetime1">
              <a:rPr lang="en-NZ" smtClean="0"/>
              <a:t>26/05/2014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8310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75B9-EEA8-4EF8-9ECA-6EAF099876AD}" type="datetime1">
              <a:rPr lang="en-NZ" smtClean="0"/>
              <a:t>26/05/2014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87900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A38D3-D56B-48BE-958E-FA3A422235E1}" type="datetime1">
              <a:rPr lang="en-NZ" smtClean="0"/>
              <a:t>26/05/2014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106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426DF-6F13-49CC-BAEC-4120DF8B5C74}" type="datetime1">
              <a:rPr lang="en-NZ" smtClean="0"/>
              <a:t>26/05/2014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8CE2E-0425-4529-ADB3-562A1D9D0D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505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Te </a:t>
            </a:r>
            <a:r>
              <a:rPr lang="en-NZ" dirty="0" err="1" smtClean="0"/>
              <a:t>Kopuru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Further Explanations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3333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Wastewater Future Monitoring Costs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dirty="0" smtClean="0"/>
              <a:t>Council’s consent with Northland Regional Council</a:t>
            </a:r>
            <a:r>
              <a:rPr lang="en-US" sz="3000" dirty="0"/>
              <a:t> </a:t>
            </a:r>
            <a:r>
              <a:rPr lang="en-US" sz="3000" dirty="0" smtClean="0"/>
              <a:t>requires us to monitor results</a:t>
            </a:r>
          </a:p>
          <a:p>
            <a:r>
              <a:rPr lang="en-US" sz="3000" dirty="0" smtClean="0"/>
              <a:t>The Te </a:t>
            </a:r>
            <a:r>
              <a:rPr lang="en-US" sz="3000" dirty="0" err="1" smtClean="0"/>
              <a:t>Kopuru</a:t>
            </a:r>
            <a:r>
              <a:rPr lang="en-US" sz="3000" dirty="0" smtClean="0"/>
              <a:t> Scheme does not have a discharge measuring device</a:t>
            </a:r>
          </a:p>
          <a:p>
            <a:r>
              <a:rPr lang="en-US" sz="3000" dirty="0" smtClean="0"/>
              <a:t>We investigated this in 2012 but no funds were available</a:t>
            </a:r>
          </a:p>
          <a:p>
            <a:r>
              <a:rPr lang="en-US" sz="3000" dirty="0" smtClean="0"/>
              <a:t>A discharge measuring device needs to be installed</a:t>
            </a:r>
          </a:p>
          <a:p>
            <a:r>
              <a:rPr lang="en-US" sz="2800" dirty="0"/>
              <a:t>Environmental standards are likely to get </a:t>
            </a:r>
            <a:r>
              <a:rPr lang="en-US" sz="2800" dirty="0" smtClean="0"/>
              <a:t>tougher</a:t>
            </a:r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6494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Wastewater Costs- Operating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Repairs and maintenance – District wide average</a:t>
            </a:r>
          </a:p>
          <a:p>
            <a:r>
              <a:rPr lang="en-US" sz="2800" dirty="0" smtClean="0"/>
              <a:t>Management and Administration – District wide average</a:t>
            </a:r>
          </a:p>
          <a:p>
            <a:r>
              <a:rPr lang="en-US" sz="2800" dirty="0" smtClean="0"/>
              <a:t>Depreciation – Local</a:t>
            </a:r>
          </a:p>
          <a:p>
            <a:r>
              <a:rPr lang="en-US" sz="2800" dirty="0" smtClean="0"/>
              <a:t>Loan repayment – Local</a:t>
            </a:r>
          </a:p>
          <a:p>
            <a:endParaRPr lang="en-US" sz="2800" dirty="0" smtClean="0"/>
          </a:p>
          <a:p>
            <a:r>
              <a:rPr lang="en-US" sz="2400" dirty="0" smtClean="0"/>
              <a:t>These costs are funded from rates</a:t>
            </a:r>
          </a:p>
          <a:p>
            <a:r>
              <a:rPr lang="en-US" sz="2400" dirty="0" smtClean="0"/>
              <a:t>Depreciation charged to rates in Te </a:t>
            </a:r>
            <a:r>
              <a:rPr lang="en-US" sz="2400" dirty="0" err="1" smtClean="0"/>
              <a:t>Kopuru</a:t>
            </a:r>
            <a:r>
              <a:rPr lang="en-US" sz="2400" dirty="0" smtClean="0"/>
              <a:t> totals $38,146 annually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86374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/>
          <a:lstStyle/>
          <a:p>
            <a:r>
              <a:rPr lang="en-US" dirty="0" smtClean="0"/>
              <a:t>Wastewater Costs - Capital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280920" cy="4968552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Renewal of existing assets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these costs are funded from depreciation 	   charged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New 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ssets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these costs are funded from either: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- depreciation charged or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- loans that are then repaid over time</a:t>
            </a:r>
          </a:p>
        </p:txBody>
      </p:sp>
    </p:spTree>
    <p:extLst>
      <p:ext uri="{BB962C8B-B14F-4D97-AF65-F5344CB8AC3E}">
        <p14:creationId xmlns:p14="http://schemas.microsoft.com/office/powerpoint/2010/main" val="1439357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De-</a:t>
            </a:r>
            <a:r>
              <a:rPr lang="en-US" dirty="0" err="1" smtClean="0"/>
              <a:t>sludging</a:t>
            </a:r>
            <a:r>
              <a:rPr lang="en-US" dirty="0" smtClean="0"/>
              <a:t> the Ponds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De-</a:t>
            </a:r>
            <a:r>
              <a:rPr lang="en-US" dirty="0" err="1" smtClean="0"/>
              <a:t>sludging</a:t>
            </a:r>
            <a:r>
              <a:rPr lang="en-US" dirty="0" smtClean="0"/>
              <a:t> is an operational cost and should be funded by rates</a:t>
            </a:r>
          </a:p>
          <a:p>
            <a:r>
              <a:rPr lang="en-US" dirty="0" smtClean="0"/>
              <a:t>Te </a:t>
            </a:r>
            <a:r>
              <a:rPr lang="en-US" dirty="0" err="1" smtClean="0"/>
              <a:t>Kopuru</a:t>
            </a:r>
            <a:r>
              <a:rPr lang="en-US" dirty="0" smtClean="0"/>
              <a:t> couldn’t afford to pay this way</a:t>
            </a:r>
          </a:p>
          <a:p>
            <a:r>
              <a:rPr lang="en-US" dirty="0" smtClean="0"/>
              <a:t>De-</a:t>
            </a:r>
            <a:r>
              <a:rPr lang="en-US" dirty="0" err="1" smtClean="0"/>
              <a:t>sludging</a:t>
            </a:r>
            <a:r>
              <a:rPr lang="en-US" dirty="0" smtClean="0"/>
              <a:t> would benefit ratepayers for a number of years</a:t>
            </a:r>
          </a:p>
          <a:p>
            <a:r>
              <a:rPr lang="en-US" dirty="0" smtClean="0"/>
              <a:t>Loan was raised in 2013/14 with repayment to be spread over 10 years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26009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Wastewater Costs - Capital</a:t>
            </a:r>
            <a:br>
              <a:rPr lang="en-US" dirty="0" smtClean="0"/>
            </a:br>
            <a:r>
              <a:rPr lang="en-US" sz="4000" dirty="0" smtClean="0"/>
              <a:t>Te </a:t>
            </a:r>
            <a:r>
              <a:rPr lang="en-US" sz="4000" dirty="0" err="1" smtClean="0"/>
              <a:t>Kopuru’s</a:t>
            </a:r>
            <a:r>
              <a:rPr lang="en-US" sz="4000" dirty="0"/>
              <a:t> </a:t>
            </a:r>
            <a:r>
              <a:rPr lang="en-US" sz="4000" dirty="0" smtClean="0"/>
              <a:t>Waste Water Assets</a:t>
            </a:r>
            <a:endParaRPr lang="en-NZ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14</a:t>
            </a:fld>
            <a:endParaRPr lang="en-NZ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94679"/>
              </p:ext>
            </p:extLst>
          </p:nvPr>
        </p:nvGraphicFramePr>
        <p:xfrm>
          <a:off x="899592" y="1772818"/>
          <a:ext cx="7416823" cy="36724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6805"/>
                <a:gridCol w="2385009"/>
                <a:gridCol w="2385009"/>
              </a:tblGrid>
              <a:tr h="73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Asset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Net Book Value $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Depreciation $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73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Lines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238,068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24,000 pa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73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Points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143,821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3,000 pa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73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Treatment Pond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601,723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11,000 pa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73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983,612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5877272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NB: Different components have different estimated lifespans and these estimations may change when we revalue them every three years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4542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 </a:t>
            </a:r>
            <a:r>
              <a:rPr lang="en-US" dirty="0" err="1" smtClean="0"/>
              <a:t>Kopuru’s</a:t>
            </a:r>
            <a:r>
              <a:rPr lang="en-US" dirty="0" smtClean="0"/>
              <a:t> Depreciation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the 2012/2022 Long Term Plan we consulted on and made a decision to defer fully funding </a:t>
            </a:r>
            <a:r>
              <a:rPr lang="en-US" dirty="0" smtClean="0"/>
              <a:t>depreciation, </a:t>
            </a:r>
            <a:r>
              <a:rPr lang="en-US" dirty="0"/>
              <a:t>in years in which there are no renewals </a:t>
            </a:r>
            <a:r>
              <a:rPr lang="en-US" dirty="0" smtClean="0"/>
              <a:t>needed, </a:t>
            </a:r>
            <a:r>
              <a:rPr lang="en-US" dirty="0"/>
              <a:t>for the first four years.  </a:t>
            </a:r>
            <a:endParaRPr lang="en-NZ" dirty="0"/>
          </a:p>
          <a:p>
            <a:r>
              <a:rPr lang="en-US" dirty="0"/>
              <a:t>This means we only charged depreciation in a year if there was a need for a renewal. </a:t>
            </a:r>
            <a:r>
              <a:rPr lang="en-US" dirty="0" smtClean="0"/>
              <a:t>If </a:t>
            </a:r>
            <a:r>
              <a:rPr lang="en-US" dirty="0"/>
              <a:t>the cost of the renewal was higher, we borrowed to fund it.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9692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Processes</a:t>
            </a:r>
            <a:endParaRPr lang="en-NZ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4108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Tender Process for De-</a:t>
            </a:r>
            <a:r>
              <a:rPr lang="en-US" dirty="0" err="1" smtClean="0"/>
              <a:t>sludging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Expressions of interest were invited to contractors who had undertaken previous de-</a:t>
            </a:r>
            <a:r>
              <a:rPr lang="en-US" dirty="0" err="1" smtClean="0"/>
              <a:t>sludging</a:t>
            </a:r>
            <a:endParaRPr lang="en-US" dirty="0" smtClean="0"/>
          </a:p>
          <a:p>
            <a:r>
              <a:rPr lang="en-US" dirty="0" smtClean="0"/>
              <a:t>Three contractors confirmed they were interested (</a:t>
            </a:r>
            <a:r>
              <a:rPr lang="en-US" dirty="0" err="1" smtClean="0"/>
              <a:t>Hydracare</a:t>
            </a:r>
            <a:r>
              <a:rPr lang="en-US" dirty="0" smtClean="0"/>
              <a:t>, </a:t>
            </a:r>
            <a:r>
              <a:rPr lang="en-US" dirty="0" err="1" smtClean="0"/>
              <a:t>Aquacare</a:t>
            </a:r>
            <a:r>
              <a:rPr lang="en-US" dirty="0" smtClean="0"/>
              <a:t> &amp; Northland Waste)</a:t>
            </a:r>
          </a:p>
          <a:p>
            <a:r>
              <a:rPr lang="en-US" dirty="0" smtClean="0"/>
              <a:t>Two of the three contractors attended a site meeting</a:t>
            </a:r>
          </a:p>
          <a:p>
            <a:r>
              <a:rPr lang="en-US" dirty="0" smtClean="0"/>
              <a:t>Only one tender was received (</a:t>
            </a:r>
            <a:r>
              <a:rPr lang="en-US" dirty="0" err="1" smtClean="0"/>
              <a:t>Hydracare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This was within Council’s engineers estimate</a:t>
            </a:r>
          </a:p>
          <a:p>
            <a:r>
              <a:rPr lang="en-US" dirty="0" smtClean="0"/>
              <a:t>Council’s Procurement Policy – </a:t>
            </a:r>
            <a:r>
              <a:rPr lang="en-US" sz="1900" dirty="0" smtClean="0"/>
              <a:t>see attached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13534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en-US" dirty="0" smtClean="0"/>
              <a:t>Consultation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611559" y="1412776"/>
            <a:ext cx="79928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Covered by Section 82 of LGA 2002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Reasonable access to relevant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Encouraged to present 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Clear information about the purpose of consultation and scope of decisions to be made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Reasonable opportunity to present those views to the local authority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Received by local authority with an open mind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Given feedback on the relevant decisions made and the reasons for them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708990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KDC Consultation on Draft Annual Plan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32500" lnSpcReduction="20000"/>
          </a:bodyPr>
          <a:lstStyle/>
          <a:p>
            <a:r>
              <a:rPr lang="en-US" sz="6200" dirty="0" smtClean="0"/>
              <a:t>Council holds pre draft consultation meetings during the year</a:t>
            </a:r>
          </a:p>
          <a:p>
            <a:r>
              <a:rPr lang="en-US" sz="6200" dirty="0" smtClean="0"/>
              <a:t>DAP is drafted by staff - Must fit with the Long Term Plan</a:t>
            </a:r>
          </a:p>
          <a:p>
            <a:r>
              <a:rPr lang="en-US" sz="6200" dirty="0" smtClean="0"/>
              <a:t>Approved by Auditors</a:t>
            </a:r>
          </a:p>
          <a:p>
            <a:r>
              <a:rPr lang="en-US" sz="6200" dirty="0" smtClean="0"/>
              <a:t>Adopted for Consultation (25 February meeting)</a:t>
            </a:r>
          </a:p>
          <a:p>
            <a:r>
              <a:rPr lang="en-US" sz="6200" dirty="0" smtClean="0"/>
              <a:t>DAP and Summary circulated and made available (media, libraries, offices, website)</a:t>
            </a:r>
          </a:p>
          <a:p>
            <a:r>
              <a:rPr lang="en-US" sz="6200" dirty="0" smtClean="0"/>
              <a:t>Consultation </a:t>
            </a:r>
            <a:r>
              <a:rPr lang="en-US" sz="6200" dirty="0"/>
              <a:t>for a month </a:t>
            </a:r>
          </a:p>
          <a:p>
            <a:r>
              <a:rPr lang="en-US" sz="6200" dirty="0" smtClean="0"/>
              <a:t>Public meetings around District </a:t>
            </a:r>
          </a:p>
          <a:p>
            <a:r>
              <a:rPr lang="en-US" sz="6200" dirty="0" smtClean="0"/>
              <a:t>Specifically affected community meetings (</a:t>
            </a:r>
            <a:r>
              <a:rPr lang="en-US" sz="6200" dirty="0" err="1" smtClean="0"/>
              <a:t>eg</a:t>
            </a:r>
            <a:r>
              <a:rPr lang="en-US" sz="6200" dirty="0" smtClean="0"/>
              <a:t> Te </a:t>
            </a:r>
            <a:r>
              <a:rPr lang="en-US" sz="6200" dirty="0" err="1" smtClean="0"/>
              <a:t>Kopuru</a:t>
            </a:r>
            <a:r>
              <a:rPr lang="en-US" sz="6200" dirty="0" smtClean="0"/>
              <a:t>)</a:t>
            </a:r>
          </a:p>
          <a:p>
            <a:r>
              <a:rPr lang="en-US" sz="6200" dirty="0" smtClean="0"/>
              <a:t>Submissions made (email, fax, phone, letter, form, online)</a:t>
            </a:r>
          </a:p>
          <a:p>
            <a:r>
              <a:rPr lang="en-US" sz="6200" dirty="0" smtClean="0"/>
              <a:t>Hearings held (Dargaville, Mangawhai, </a:t>
            </a:r>
            <a:r>
              <a:rPr lang="en-US" sz="6200" dirty="0" err="1" smtClean="0"/>
              <a:t>Maungaturoto</a:t>
            </a:r>
            <a:r>
              <a:rPr lang="en-US" sz="6200" dirty="0" smtClean="0"/>
              <a:t>)</a:t>
            </a:r>
          </a:p>
          <a:p>
            <a:r>
              <a:rPr lang="en-US" sz="6200" dirty="0" smtClean="0"/>
              <a:t>Issues and Options papers prepared for consideration</a:t>
            </a:r>
          </a:p>
          <a:p>
            <a:r>
              <a:rPr lang="en-US" sz="6200" dirty="0" smtClean="0"/>
              <a:t>Deliberation meeting of Council to consider the issues and options</a:t>
            </a:r>
          </a:p>
          <a:p>
            <a:r>
              <a:rPr lang="en-US" sz="6200" dirty="0" smtClean="0"/>
              <a:t>Amendments made – checked again by auditors</a:t>
            </a:r>
          </a:p>
          <a:p>
            <a:r>
              <a:rPr lang="en-US" sz="6200" dirty="0" smtClean="0"/>
              <a:t>Annual Plan adopted – June Council meeting</a:t>
            </a:r>
          </a:p>
          <a:p>
            <a:r>
              <a:rPr lang="en-US" sz="6200" dirty="0" smtClean="0"/>
              <a:t>Feedback letters to all submitters</a:t>
            </a:r>
          </a:p>
          <a:p>
            <a:pPr marL="0" indent="0"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961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7479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Valuations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Undertaken by Quotable Value, every three years</a:t>
            </a:r>
          </a:p>
          <a:p>
            <a:r>
              <a:rPr lang="en-US" dirty="0" smtClean="0"/>
              <a:t>Use the current market value</a:t>
            </a:r>
          </a:p>
          <a:p>
            <a:r>
              <a:rPr lang="en-US" dirty="0" smtClean="0"/>
              <a:t>Due out around early December 2014</a:t>
            </a:r>
          </a:p>
          <a:p>
            <a:r>
              <a:rPr lang="en-US" dirty="0" smtClean="0"/>
              <a:t>Have until late January to object</a:t>
            </a:r>
          </a:p>
          <a:p>
            <a:r>
              <a:rPr lang="en-US" dirty="0" smtClean="0"/>
              <a:t>QV may visit a property if they believe the assessed value may be incorrect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2946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Rates </a:t>
            </a:r>
            <a:r>
              <a:rPr lang="en-US" smtClean="0"/>
              <a:t>Rebate Scheme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Available for low income ratepayers</a:t>
            </a:r>
          </a:p>
          <a:p>
            <a:r>
              <a:rPr lang="en-US" dirty="0" smtClean="0"/>
              <a:t>We will send a form out to all those that have received a rates rebate</a:t>
            </a:r>
          </a:p>
          <a:p>
            <a:r>
              <a:rPr lang="en-US" dirty="0" smtClean="0"/>
              <a:t>We will advertise when the new application forms are available, on our website and Dargaville and Districts News</a:t>
            </a:r>
          </a:p>
          <a:p>
            <a:pPr marL="449263" indent="0">
              <a:buNone/>
              <a:tabLst>
                <a:tab pos="900113" algn="l"/>
              </a:tabLst>
            </a:pPr>
            <a:r>
              <a:rPr lang="en-US" sz="2800" dirty="0" smtClean="0"/>
              <a:t>- 	For 2013/14 to date, 49 ratepayers in Te </a:t>
            </a:r>
            <a:r>
              <a:rPr lang="en-US" sz="2800" dirty="0" err="1" smtClean="0"/>
              <a:t>Kopuru</a:t>
            </a:r>
            <a:r>
              <a:rPr lang="en-US" sz="2800" dirty="0" smtClean="0"/>
              <a:t> 	have had a rates rebate, totaling $28,700</a:t>
            </a:r>
          </a:p>
          <a:p>
            <a:pPr marL="906463" indent="-457200">
              <a:buFontTx/>
              <a:buChar char="-"/>
              <a:tabLst>
                <a:tab pos="809625" algn="l"/>
              </a:tabLst>
            </a:pPr>
            <a:r>
              <a:rPr lang="en-US" sz="2800" dirty="0" smtClean="0"/>
              <a:t>The average for Te </a:t>
            </a:r>
            <a:r>
              <a:rPr lang="en-US" sz="2800" dirty="0" err="1" smtClean="0"/>
              <a:t>Kopuru</a:t>
            </a:r>
            <a:r>
              <a:rPr lang="en-US" sz="2800" dirty="0" smtClean="0"/>
              <a:t> is $585</a:t>
            </a:r>
          </a:p>
          <a:p>
            <a:pPr marL="906463" indent="-457200">
              <a:buFontTx/>
              <a:buChar char="-"/>
              <a:tabLst>
                <a:tab pos="809625" algn="l"/>
              </a:tabLst>
            </a:pPr>
            <a:endParaRPr lang="en-NZ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85305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Desk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</a:t>
            </a:r>
            <a:r>
              <a:rPr lang="en-US" dirty="0" smtClean="0"/>
              <a:t>may </a:t>
            </a:r>
            <a:r>
              <a:rPr lang="en-US" dirty="0"/>
              <a:t>not </a:t>
            </a:r>
            <a:r>
              <a:rPr lang="en-US" dirty="0" smtClean="0"/>
              <a:t>have always got it right</a:t>
            </a:r>
          </a:p>
          <a:p>
            <a:r>
              <a:rPr lang="en-US" dirty="0" smtClean="0"/>
              <a:t>We have </a:t>
            </a:r>
            <a:r>
              <a:rPr lang="en-US" dirty="0"/>
              <a:t>a new Customer Services </a:t>
            </a:r>
            <a:r>
              <a:rPr lang="en-US" dirty="0" smtClean="0"/>
              <a:t>Manager </a:t>
            </a:r>
          </a:p>
          <a:p>
            <a:r>
              <a:rPr lang="en-US" dirty="0" smtClean="0"/>
              <a:t>We have a new Improvement Plan that is being implemented now</a:t>
            </a:r>
            <a:endParaRPr lang="en-US" dirty="0"/>
          </a:p>
          <a:p>
            <a:r>
              <a:rPr lang="en-US" dirty="0" smtClean="0"/>
              <a:t>Ring 0800 727 059 and </a:t>
            </a:r>
            <a:r>
              <a:rPr lang="en-US" dirty="0"/>
              <a:t>t</a:t>
            </a:r>
            <a:r>
              <a:rPr lang="en-US" dirty="0" smtClean="0"/>
              <a:t>alk to a customer services officer</a:t>
            </a:r>
          </a:p>
          <a:p>
            <a:r>
              <a:rPr lang="en-US" dirty="0" smtClean="0"/>
              <a:t>Your request should be answered within 2 weeks</a:t>
            </a:r>
          </a:p>
          <a:p>
            <a:r>
              <a:rPr lang="en-US" dirty="0" smtClean="0"/>
              <a:t>If its not let us know</a:t>
            </a:r>
          </a:p>
          <a:p>
            <a:r>
              <a:rPr lang="en-US" dirty="0" smtClean="0"/>
              <a:t>We are dedicated to improving customer service and we want to get it right!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67827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big picture…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Everybody in the District contributes </a:t>
            </a:r>
            <a:r>
              <a:rPr lang="en-US" dirty="0"/>
              <a:t>to the big picture</a:t>
            </a:r>
          </a:p>
          <a:p>
            <a:r>
              <a:rPr lang="en-US" dirty="0" smtClean="0"/>
              <a:t>Rates pay for our libraries, parks and reserves, public toilets, roads and footpaths</a:t>
            </a:r>
          </a:p>
          <a:p>
            <a:r>
              <a:rPr lang="en-US" dirty="0" smtClean="0"/>
              <a:t>We all need to use roads to go to the shops, schools or work</a:t>
            </a:r>
          </a:p>
          <a:p>
            <a:r>
              <a:rPr lang="en-US" dirty="0" smtClean="0"/>
              <a:t>The financial situation remains challenging and we need to rate accordingly</a:t>
            </a: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23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3281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Rates Remission Policy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Last year </a:t>
            </a:r>
            <a:r>
              <a:rPr lang="en-US" dirty="0" smtClean="0"/>
              <a:t>we introduced </a:t>
            </a:r>
            <a:r>
              <a:rPr lang="en-US" dirty="0"/>
              <a:t>a new rates remission for the </a:t>
            </a:r>
            <a:r>
              <a:rPr lang="en-US" dirty="0" err="1"/>
              <a:t>stormwater</a:t>
            </a:r>
            <a:r>
              <a:rPr lang="en-US" dirty="0"/>
              <a:t>/wastewater </a:t>
            </a:r>
            <a:r>
              <a:rPr lang="en-US" dirty="0" smtClean="0"/>
              <a:t>increase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is applied to those properties that have an increase of more than $100 </a:t>
            </a:r>
            <a:r>
              <a:rPr lang="en-US" u="sng" dirty="0"/>
              <a:t>and</a:t>
            </a:r>
            <a:r>
              <a:rPr lang="en-US" dirty="0"/>
              <a:t> more than 20% of the previous years rates </a:t>
            </a:r>
            <a:endParaRPr lang="en-US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It is to be applied </a:t>
            </a:r>
            <a:r>
              <a:rPr lang="en-US" dirty="0"/>
              <a:t>for two </a:t>
            </a:r>
            <a:r>
              <a:rPr lang="en-US" dirty="0" smtClean="0"/>
              <a:t>years 2013/14 and 2014/15</a:t>
            </a:r>
          </a:p>
          <a:p>
            <a:r>
              <a:rPr lang="en-US" sz="2800" dirty="0" smtClean="0"/>
              <a:t>It was automatically applied to all Te </a:t>
            </a:r>
            <a:r>
              <a:rPr lang="en-US" sz="2800" dirty="0" err="1" smtClean="0"/>
              <a:t>Kopuru</a:t>
            </a:r>
            <a:r>
              <a:rPr lang="en-US" sz="2800" dirty="0" smtClean="0"/>
              <a:t> ratepayers who are charged both wastewater and </a:t>
            </a:r>
            <a:r>
              <a:rPr lang="en-US" sz="2800" dirty="0" err="1" smtClean="0"/>
              <a:t>stormwater</a:t>
            </a:r>
            <a:endParaRPr lang="en-US" sz="2800" dirty="0" smtClean="0"/>
          </a:p>
          <a:p>
            <a:r>
              <a:rPr lang="en-US" sz="2800" dirty="0" smtClean="0"/>
              <a:t>It appeared like this on your rates notice</a:t>
            </a:r>
          </a:p>
          <a:p>
            <a:endParaRPr lang="en-US" dirty="0" smtClean="0"/>
          </a:p>
          <a:p>
            <a:pPr marL="857250" lvl="1" indent="-45720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1798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52928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491880" y="4530727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7584" y="432997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This property received a remission of $31.28 every </a:t>
            </a:r>
            <a:r>
              <a:rPr lang="en-US" sz="1200" dirty="0" err="1" smtClean="0">
                <a:solidFill>
                  <a:srgbClr val="FF0000"/>
                </a:solidFill>
              </a:rPr>
              <a:t>instalment</a:t>
            </a:r>
            <a:r>
              <a:rPr lang="en-US" sz="1200" dirty="0" smtClean="0">
                <a:solidFill>
                  <a:srgbClr val="FF0000"/>
                </a:solidFill>
              </a:rPr>
              <a:t>, total $125.12</a:t>
            </a:r>
            <a:endParaRPr lang="en-NZ" sz="12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9672" y="1228110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79982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2015/16 the </a:t>
            </a:r>
            <a:r>
              <a:rPr lang="en-US" dirty="0" smtClean="0"/>
              <a:t>remissions will be </a:t>
            </a:r>
            <a:r>
              <a:rPr lang="en-US" dirty="0"/>
              <a:t>phased </a:t>
            </a:r>
            <a:r>
              <a:rPr lang="en-US" dirty="0" smtClean="0"/>
              <a:t>out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For some this may be difficult to afford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We are </a:t>
            </a:r>
            <a:r>
              <a:rPr lang="en-US" dirty="0"/>
              <a:t>looking at other options and policies to help Te </a:t>
            </a:r>
            <a:r>
              <a:rPr lang="en-US" dirty="0" err="1"/>
              <a:t>Kopuru</a:t>
            </a:r>
            <a:r>
              <a:rPr lang="en-US" dirty="0"/>
              <a:t> ratepayers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32111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dirty="0" smtClean="0">
                <a:latin typeface="+mj-lt"/>
              </a:rPr>
              <a:t>Te </a:t>
            </a:r>
            <a:r>
              <a:rPr lang="en-US" sz="4400" dirty="0" err="1" smtClean="0">
                <a:latin typeface="+mj-lt"/>
              </a:rPr>
              <a:t>Kopuru</a:t>
            </a:r>
            <a:r>
              <a:rPr lang="en-US" sz="4400" dirty="0" smtClean="0">
                <a:latin typeface="+mj-lt"/>
              </a:rPr>
              <a:t>/Dargaville</a:t>
            </a:r>
            <a:br>
              <a:rPr lang="en-US" sz="4400" dirty="0" smtClean="0">
                <a:latin typeface="+mj-lt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+mj-lt"/>
              </a:rPr>
              <a:t>Rates have been relatively low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857250" lvl="1" indent="-457200"/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NZ" dirty="0"/>
          </a:p>
          <a:p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944542"/>
              </p:ext>
            </p:extLst>
          </p:nvPr>
        </p:nvGraphicFramePr>
        <p:xfrm>
          <a:off x="611560" y="2348880"/>
          <a:ext cx="7776864" cy="4027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046"/>
                <a:gridCol w="3325535"/>
                <a:gridCol w="3266283"/>
              </a:tblGrid>
              <a:tr h="55549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Year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Indicative Annual Rates  </a:t>
                      </a:r>
                      <a:br>
                        <a:rPr lang="en-US" sz="1800" baseline="0" dirty="0" smtClean="0"/>
                      </a:br>
                      <a:r>
                        <a:rPr lang="en-US" sz="1800" baseline="0" dirty="0" smtClean="0"/>
                        <a:t>Te </a:t>
                      </a:r>
                      <a:r>
                        <a:rPr lang="en-US" sz="1800" baseline="0" dirty="0" err="1" smtClean="0"/>
                        <a:t>Kopuru</a:t>
                      </a:r>
                      <a:r>
                        <a:rPr lang="en-US" sz="1800" baseline="0" dirty="0" smtClean="0"/>
                        <a:t> ($50,000 Land Value)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Indicative Annual Rates  Dargaville ($50,000 Land Value)</a:t>
                      </a:r>
                      <a:endParaRPr lang="en-NZ" sz="1800" dirty="0" smtClean="0"/>
                    </a:p>
                  </a:txBody>
                  <a:tcPr/>
                </a:tc>
              </a:tr>
              <a:tr h="55549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2009/10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$1,031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dirty="0" smtClean="0"/>
                        <a:t>$1,096</a:t>
                      </a:r>
                      <a:endParaRPr lang="en-NZ" sz="1800" dirty="0"/>
                    </a:p>
                  </a:txBody>
                  <a:tcPr/>
                </a:tc>
              </a:tr>
              <a:tr h="55549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2010/11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$1,077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dirty="0" smtClean="0"/>
                        <a:t>$1,156</a:t>
                      </a:r>
                      <a:endParaRPr lang="en-NZ" sz="1800" dirty="0"/>
                    </a:p>
                  </a:txBody>
                  <a:tcPr/>
                </a:tc>
              </a:tr>
              <a:tr h="55549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2011/12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$1,138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dirty="0" smtClean="0"/>
                        <a:t>$1,223</a:t>
                      </a:r>
                      <a:endParaRPr lang="en-NZ" sz="1800" dirty="0"/>
                    </a:p>
                  </a:txBody>
                  <a:tcPr/>
                </a:tc>
              </a:tr>
              <a:tr h="55549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2012/13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$1,341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dirty="0" smtClean="0"/>
                        <a:t>$1,661</a:t>
                      </a:r>
                      <a:endParaRPr lang="en-NZ" sz="1800" dirty="0"/>
                    </a:p>
                  </a:txBody>
                  <a:tcPr/>
                </a:tc>
              </a:tr>
              <a:tr h="55549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2013/14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$1,526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dirty="0" smtClean="0"/>
                        <a:t>$1,915</a:t>
                      </a:r>
                      <a:endParaRPr lang="en-NZ" sz="1800" dirty="0"/>
                    </a:p>
                  </a:txBody>
                  <a:tcPr/>
                </a:tc>
              </a:tr>
              <a:tr h="55549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2014/15 </a:t>
                      </a:r>
                      <a:r>
                        <a:rPr lang="en-US" sz="1600" dirty="0" smtClean="0"/>
                        <a:t>(proposed)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$</a:t>
                      </a:r>
                      <a:r>
                        <a:rPr lang="en-NZ" dirty="0" smtClean="0"/>
                        <a:t>1,649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$2,002 </a:t>
                      </a:r>
                      <a:endParaRPr lang="en-NZ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53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Costs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6757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smtClean="0"/>
              <a:t>Te </a:t>
            </a:r>
            <a:r>
              <a:rPr lang="en-US" sz="4400" dirty="0" err="1" smtClean="0"/>
              <a:t>Kopuru</a:t>
            </a:r>
            <a:r>
              <a:rPr lang="en-US" sz="4400" dirty="0" smtClean="0"/>
              <a:t> Wastewater Costs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263075"/>
              </p:ext>
            </p:extLst>
          </p:nvPr>
        </p:nvGraphicFramePr>
        <p:xfrm>
          <a:off x="179512" y="1772816"/>
          <a:ext cx="8820474" cy="37904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/>
                <a:gridCol w="1440160"/>
                <a:gridCol w="1368152"/>
                <a:gridCol w="1440160"/>
                <a:gridCol w="1368152"/>
                <a:gridCol w="1403650"/>
              </a:tblGrid>
              <a:tr h="4331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2012/2013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see separate breakdown </a:t>
                      </a:r>
                      <a:endParaRPr lang="en-NZ" sz="16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2011/2012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see separate breakdown </a:t>
                      </a:r>
                      <a:endParaRPr lang="en-NZ" sz="16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2010/2011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see separate breakdown </a:t>
                      </a:r>
                      <a:endParaRPr lang="en-NZ" sz="16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2009/2010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see separate breakdown </a:t>
                      </a:r>
                      <a:endParaRPr lang="en-NZ" sz="16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2008/2009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see separate breakdown </a:t>
                      </a:r>
                      <a:endParaRPr lang="en-NZ" sz="16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8383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Total </a:t>
                      </a:r>
                      <a:r>
                        <a:rPr lang="en-NZ" sz="1600" dirty="0" smtClean="0">
                          <a:effectLst/>
                        </a:rPr>
                        <a:t>Income from rates</a:t>
                      </a:r>
                      <a:endParaRPr lang="en-NZ" sz="16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   64,031 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   79,748 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   76,528 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   73,469 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                     69,982 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168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Z" sz="1800" dirty="0">
                        <a:effectLst/>
                        <a:latin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 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>
                          <a:effectLst/>
                        </a:rPr>
                        <a:t> </a:t>
                      </a:r>
                      <a:endParaRPr lang="en-NZ" sz="180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 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 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   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8383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Total Operating Expenditure</a:t>
                      </a:r>
                      <a:endParaRPr lang="en-NZ" sz="16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</a:t>
                      </a:r>
                      <a:r>
                        <a:rPr lang="en-NZ" sz="1800" dirty="0" smtClean="0">
                          <a:effectLst/>
                        </a:rPr>
                        <a:t>227,852 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   </a:t>
                      </a:r>
                      <a:r>
                        <a:rPr lang="en-NZ" sz="1800" dirty="0" smtClean="0">
                          <a:effectLst/>
                        </a:rPr>
                        <a:t>91,813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   </a:t>
                      </a:r>
                      <a:r>
                        <a:rPr lang="en-NZ" sz="1800" dirty="0" smtClean="0">
                          <a:effectLst/>
                        </a:rPr>
                        <a:t>76,835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                     </a:t>
                      </a:r>
                      <a:r>
                        <a:rPr lang="en-NZ" sz="1800" dirty="0" smtClean="0">
                          <a:effectLst/>
                        </a:rPr>
                        <a:t>73,153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116,848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9220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Activity </a:t>
                      </a:r>
                      <a:br>
                        <a:rPr lang="en-NZ" sz="1600" dirty="0" smtClean="0">
                          <a:effectLst/>
                        </a:rPr>
                      </a:br>
                      <a:r>
                        <a:rPr lang="en-NZ" sz="1600" dirty="0" smtClean="0">
                          <a:effectLst/>
                        </a:rPr>
                        <a:t>Operating surplus/(deficit)</a:t>
                      </a:r>
                      <a:endParaRPr lang="en-NZ" sz="16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(163,821)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(12,065)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(307)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(316)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(46,867)                        </a:t>
                      </a:r>
                      <a:endParaRPr lang="en-NZ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01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Wastewater Historical Costs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32500" lnSpcReduction="20000"/>
          </a:bodyPr>
          <a:lstStyle/>
          <a:p>
            <a:r>
              <a:rPr lang="en-US" sz="7400" dirty="0" smtClean="0"/>
              <a:t>1981 Sewerage Scheme constructed. </a:t>
            </a:r>
            <a:r>
              <a:rPr lang="en-NZ" sz="7400" dirty="0" smtClean="0"/>
              <a:t>Estimate for </a:t>
            </a:r>
            <a:r>
              <a:rPr lang="en-NZ" sz="7400" dirty="0"/>
              <a:t>initial system $</a:t>
            </a:r>
            <a:r>
              <a:rPr lang="en-NZ" sz="7400" dirty="0" smtClean="0"/>
              <a:t>243,700</a:t>
            </a:r>
          </a:p>
          <a:p>
            <a:pPr marL="0" indent="0">
              <a:buNone/>
            </a:pPr>
            <a:endParaRPr lang="en-US" sz="6000" dirty="0"/>
          </a:p>
          <a:p>
            <a:r>
              <a:rPr lang="en-NZ" sz="7400" dirty="0"/>
              <a:t>2000 Wetland (around oxidation pond</a:t>
            </a:r>
            <a:r>
              <a:rPr lang="en-NZ" sz="7400" dirty="0" smtClean="0"/>
              <a:t>) </a:t>
            </a:r>
            <a:r>
              <a:rPr lang="en-NZ" sz="7400" dirty="0"/>
              <a:t>Total cost $</a:t>
            </a:r>
            <a:r>
              <a:rPr lang="en-NZ" sz="7400" dirty="0" smtClean="0"/>
              <a:t>61,843.40 </a:t>
            </a:r>
            <a:r>
              <a:rPr lang="en-NZ" sz="5500" dirty="0" smtClean="0"/>
              <a:t>– </a:t>
            </a:r>
            <a:r>
              <a:rPr lang="en-NZ" sz="4300" dirty="0" smtClean="0"/>
              <a:t>see attached information</a:t>
            </a:r>
          </a:p>
          <a:p>
            <a:endParaRPr lang="en-NZ" sz="3800" dirty="0"/>
          </a:p>
          <a:p>
            <a:r>
              <a:rPr lang="en-NZ" sz="7400" dirty="0"/>
              <a:t>2007/08 Renewal of the Aerial line to the oxidation pond.  Estimated around $</a:t>
            </a:r>
            <a:r>
              <a:rPr lang="en-NZ" sz="7400" dirty="0" smtClean="0"/>
              <a:t>100,000 </a:t>
            </a:r>
            <a:r>
              <a:rPr lang="en-NZ" sz="4300" dirty="0" smtClean="0"/>
              <a:t>– see attached information for $63,000 of these costs</a:t>
            </a:r>
          </a:p>
          <a:p>
            <a:endParaRPr lang="en-NZ" sz="3800" dirty="0" smtClean="0"/>
          </a:p>
          <a:p>
            <a:r>
              <a:rPr lang="en-NZ" sz="7400" dirty="0"/>
              <a:t>2009/10 Raising and repairs to the oxidation pond waveband $19, </a:t>
            </a:r>
            <a:r>
              <a:rPr lang="en-NZ" sz="7400" dirty="0" smtClean="0"/>
              <a:t>946.40 </a:t>
            </a:r>
            <a:r>
              <a:rPr lang="en-NZ" sz="5500" dirty="0" smtClean="0"/>
              <a:t>– </a:t>
            </a:r>
            <a:r>
              <a:rPr lang="en-NZ" sz="4300" dirty="0" smtClean="0"/>
              <a:t>see attached information</a:t>
            </a:r>
          </a:p>
          <a:p>
            <a:endParaRPr lang="en-NZ" sz="3800" dirty="0"/>
          </a:p>
          <a:p>
            <a:r>
              <a:rPr lang="en-NZ" sz="7400" dirty="0"/>
              <a:t>2012/13 </a:t>
            </a:r>
            <a:r>
              <a:rPr lang="en-NZ" sz="7400" dirty="0" err="1"/>
              <a:t>Desludging</a:t>
            </a:r>
            <a:r>
              <a:rPr lang="en-NZ" sz="7400" dirty="0"/>
              <a:t> of oxidation pond $147, </a:t>
            </a:r>
            <a:r>
              <a:rPr lang="en-NZ" sz="7400" dirty="0" smtClean="0"/>
              <a:t>417.08 </a:t>
            </a:r>
            <a:r>
              <a:rPr lang="en-NZ" sz="5500" dirty="0" smtClean="0"/>
              <a:t>– </a:t>
            </a:r>
            <a:r>
              <a:rPr lang="en-NZ" sz="4300" dirty="0" smtClean="0"/>
              <a:t>see attached information</a:t>
            </a:r>
            <a:endParaRPr lang="en-NZ" sz="4300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b="1" dirty="0"/>
              <a:t> </a:t>
            </a:r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CE2E-0425-4529-ADB3-562A1D9D0D14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23775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4856</TotalTime>
  <Words>1066</Words>
  <Application>Microsoft Office PowerPoint</Application>
  <PresentationFormat>On-screen Show (4:3)</PresentationFormat>
  <Paragraphs>208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Te Kopuru</vt:lpstr>
      <vt:lpstr>Recap</vt:lpstr>
      <vt:lpstr>Transition Rates Remission Policy</vt:lpstr>
      <vt:lpstr>PowerPoint Presentation</vt:lpstr>
      <vt:lpstr>The future</vt:lpstr>
      <vt:lpstr>Te Kopuru/Dargaville  Rates have been relatively low</vt:lpstr>
      <vt:lpstr>Costs</vt:lpstr>
      <vt:lpstr>PowerPoint Presentation</vt:lpstr>
      <vt:lpstr>Large Wastewater Historical Costs</vt:lpstr>
      <vt:lpstr>Wastewater Future Monitoring Costs</vt:lpstr>
      <vt:lpstr>Wastewater Costs- Operating</vt:lpstr>
      <vt:lpstr>Wastewater Costs - Capital</vt:lpstr>
      <vt:lpstr>De-sludging the Ponds</vt:lpstr>
      <vt:lpstr>Wastewater Costs - Capital Te Kopuru’s Waste Water Assets</vt:lpstr>
      <vt:lpstr>Te Kopuru’s Depreciation</vt:lpstr>
      <vt:lpstr>Processes</vt:lpstr>
      <vt:lpstr>Tender Process for De-sludging</vt:lpstr>
      <vt:lpstr>Consultation</vt:lpstr>
      <vt:lpstr>KDC Consultation on Draft Annual Plan</vt:lpstr>
      <vt:lpstr>Government Valuations </vt:lpstr>
      <vt:lpstr>Rates Rebate Scheme</vt:lpstr>
      <vt:lpstr>Help Desk</vt:lpstr>
      <vt:lpstr>The big picture…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Kopuru rate rise</dc:title>
  <dc:creator>kjm</dc:creator>
  <cp:lastModifiedBy>Linda Osborne</cp:lastModifiedBy>
  <cp:revision>108</cp:revision>
  <cp:lastPrinted>2014-05-26T00:24:18Z</cp:lastPrinted>
  <dcterms:created xsi:type="dcterms:W3CDTF">2014-04-08T22:42:24Z</dcterms:created>
  <dcterms:modified xsi:type="dcterms:W3CDTF">2014-05-26T00:39:21Z</dcterms:modified>
</cp:coreProperties>
</file>