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Lst>
  <p:sldIdLst>
    <p:sldId id="257" r:id="rId3"/>
    <p:sldId id="298" r:id="rId4"/>
    <p:sldId id="299" r:id="rId5"/>
    <p:sldId id="304" r:id="rId6"/>
    <p:sldId id="272" r:id="rId7"/>
    <p:sldId id="301" r:id="rId8"/>
    <p:sldId id="302" r:id="rId9"/>
    <p:sldId id="308" r:id="rId10"/>
    <p:sldId id="309" r:id="rId11"/>
    <p:sldId id="310" r:id="rId12"/>
    <p:sldId id="311" r:id="rId13"/>
    <p:sldId id="31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601980" y="1531303"/>
            <a:ext cx="7618742" cy="1707197"/>
          </a:xfrm>
          <a:prstGeom prst="rect">
            <a:avLst/>
          </a:prstGeom>
        </p:spPr>
        <p:txBody>
          <a:bodyPr/>
          <a:lstStyle>
            <a:lvl1pPr>
              <a:defRPr sz="6000">
                <a:solidFill>
                  <a:srgbClr val="FFFFFF"/>
                </a:solidFill>
              </a:defRPr>
            </a:lvl1pPr>
          </a:lstStyle>
          <a:p>
            <a:r>
              <a:rPr lang="en-US"/>
              <a:t>Presentation title goes here</a:t>
            </a:r>
            <a:endParaRPr lang="en-NZ"/>
          </a:p>
        </p:txBody>
      </p:sp>
      <p:sp>
        <p:nvSpPr>
          <p:cNvPr id="9" name="Text Placeholder 6"/>
          <p:cNvSpPr>
            <a:spLocks noGrp="1"/>
          </p:cNvSpPr>
          <p:nvPr>
            <p:ph type="body" sz="quarter" idx="10" hasCustomPrompt="1"/>
          </p:nvPr>
        </p:nvSpPr>
        <p:spPr>
          <a:xfrm>
            <a:off x="601663" y="3429634"/>
            <a:ext cx="5887914" cy="2193925"/>
          </a:xfrm>
          <a:prstGeom prst="rect">
            <a:avLst/>
          </a:prstGeom>
        </p:spPr>
        <p:txBody>
          <a:bodyPr/>
          <a:lstStyle>
            <a:lvl1pPr marL="0" indent="0">
              <a:buNone/>
              <a:defRPr>
                <a:solidFill>
                  <a:srgbClr val="FFFFFF"/>
                </a:solidFill>
              </a:defRPr>
            </a:lvl1pPr>
          </a:lstStyle>
          <a:p>
            <a:pPr lvl="0"/>
            <a:r>
              <a:rPr lang="en-US"/>
              <a:t>Sub heading/author/date goes here</a:t>
            </a:r>
          </a:p>
        </p:txBody>
      </p:sp>
    </p:spTree>
    <p:extLst>
      <p:ext uri="{BB962C8B-B14F-4D97-AF65-F5344CB8AC3E}">
        <p14:creationId xmlns:p14="http://schemas.microsoft.com/office/powerpoint/2010/main" val="1564066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a:xfrm>
            <a:off x="316871" y="1282417"/>
            <a:ext cx="11518882"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cxnSp>
        <p:nvCxnSpPr>
          <p:cNvPr id="7" name="Straight Connector 6"/>
          <p:cNvCxnSpPr/>
          <p:nvPr userDrawn="1"/>
        </p:nvCxnSpPr>
        <p:spPr>
          <a:xfrm>
            <a:off x="316871" y="1039640"/>
            <a:ext cx="1151888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Date Placeholder 9"/>
          <p:cNvSpPr>
            <a:spLocks noGrp="1"/>
          </p:cNvSpPr>
          <p:nvPr>
            <p:ph type="dt" sz="half" idx="10"/>
          </p:nvPr>
        </p:nvSpPr>
        <p:spPr/>
        <p:txBody>
          <a:bodyPr/>
          <a:lstStyle/>
          <a:p>
            <a:fld id="{3EA60010-BB67-4A4C-8CFB-E56D72EB5DC8}" type="datetime3">
              <a:rPr lang="en-NZ" smtClean="0"/>
              <a:t>19 March 2024</a:t>
            </a:fld>
            <a:endParaRPr lang="en-NZ"/>
          </a:p>
        </p:txBody>
      </p:sp>
      <p:sp>
        <p:nvSpPr>
          <p:cNvPr id="11" name="Footer Placeholder 10"/>
          <p:cNvSpPr>
            <a:spLocks noGrp="1"/>
          </p:cNvSpPr>
          <p:nvPr>
            <p:ph type="ftr" sz="quarter" idx="11"/>
          </p:nvPr>
        </p:nvSpPr>
        <p:spPr/>
        <p:txBody>
          <a:bodyPr/>
          <a:lstStyle/>
          <a:p>
            <a:r>
              <a:rPr lang="en-NZ"/>
              <a:t>Creating a PowerPoint presentation</a:t>
            </a:r>
          </a:p>
        </p:txBody>
      </p:sp>
    </p:spTree>
    <p:extLst>
      <p:ext uri="{BB962C8B-B14F-4D97-AF65-F5344CB8AC3E}">
        <p14:creationId xmlns:p14="http://schemas.microsoft.com/office/powerpoint/2010/main" val="1025989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316871" y="1273364"/>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6344216" y="1270189"/>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cxnSp>
        <p:nvCxnSpPr>
          <p:cNvPr id="8" name="Straight Connector 7"/>
          <p:cNvCxnSpPr/>
          <p:nvPr userDrawn="1"/>
        </p:nvCxnSpPr>
        <p:spPr>
          <a:xfrm>
            <a:off x="316871" y="1039640"/>
            <a:ext cx="1151888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Date Placeholder 10"/>
          <p:cNvSpPr>
            <a:spLocks noGrp="1"/>
          </p:cNvSpPr>
          <p:nvPr>
            <p:ph type="dt" sz="half" idx="10"/>
          </p:nvPr>
        </p:nvSpPr>
        <p:spPr/>
        <p:txBody>
          <a:bodyPr/>
          <a:lstStyle/>
          <a:p>
            <a:fld id="{250E976B-8992-4BF6-8D32-387A92419615}" type="datetime3">
              <a:rPr lang="en-NZ" smtClean="0"/>
              <a:t>19 March 2024</a:t>
            </a:fld>
            <a:endParaRPr lang="en-NZ"/>
          </a:p>
        </p:txBody>
      </p:sp>
      <p:sp>
        <p:nvSpPr>
          <p:cNvPr id="12" name="Footer Placeholder 11"/>
          <p:cNvSpPr>
            <a:spLocks noGrp="1"/>
          </p:cNvSpPr>
          <p:nvPr>
            <p:ph type="ftr" sz="quarter" idx="11"/>
          </p:nvPr>
        </p:nvSpPr>
        <p:spPr/>
        <p:txBody>
          <a:bodyPr/>
          <a:lstStyle/>
          <a:p>
            <a:r>
              <a:rPr lang="en-NZ"/>
              <a:t>Creating a PowerPoint presentation</a:t>
            </a:r>
          </a:p>
        </p:txBody>
      </p:sp>
    </p:spTree>
    <p:extLst>
      <p:ext uri="{BB962C8B-B14F-4D97-AF65-F5344CB8AC3E}">
        <p14:creationId xmlns:p14="http://schemas.microsoft.com/office/powerpoint/2010/main" val="3752471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16871" y="325925"/>
            <a:ext cx="10515600" cy="724277"/>
          </a:xfrm>
        </p:spPr>
        <p:txBody>
          <a:bodyPr/>
          <a:lstStyle/>
          <a:p>
            <a:r>
              <a:rPr lang="en-US"/>
              <a:t>Click to edit Master title style</a:t>
            </a:r>
            <a:endParaRPr lang="en-NZ"/>
          </a:p>
        </p:txBody>
      </p:sp>
      <p:sp>
        <p:nvSpPr>
          <p:cNvPr id="3" name="Text Placeholder 2"/>
          <p:cNvSpPr>
            <a:spLocks noGrp="1"/>
          </p:cNvSpPr>
          <p:nvPr>
            <p:ph type="body" idx="1"/>
          </p:nvPr>
        </p:nvSpPr>
        <p:spPr>
          <a:xfrm>
            <a:off x="316871" y="1275479"/>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16870" y="2215364"/>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cxnSp>
        <p:nvCxnSpPr>
          <p:cNvPr id="10" name="Straight Connector 9"/>
          <p:cNvCxnSpPr/>
          <p:nvPr userDrawn="1"/>
        </p:nvCxnSpPr>
        <p:spPr>
          <a:xfrm>
            <a:off x="316871" y="1039640"/>
            <a:ext cx="1151888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Date Placeholder 12"/>
          <p:cNvSpPr>
            <a:spLocks noGrp="1"/>
          </p:cNvSpPr>
          <p:nvPr>
            <p:ph type="dt" sz="half" idx="10"/>
          </p:nvPr>
        </p:nvSpPr>
        <p:spPr/>
        <p:txBody>
          <a:bodyPr/>
          <a:lstStyle/>
          <a:p>
            <a:fld id="{C2585622-F2FE-4897-891E-7B1DAE51ECC1}" type="datetime3">
              <a:rPr lang="en-NZ" smtClean="0"/>
              <a:t>19 March 2024</a:t>
            </a:fld>
            <a:endParaRPr lang="en-NZ"/>
          </a:p>
        </p:txBody>
      </p:sp>
      <p:sp>
        <p:nvSpPr>
          <p:cNvPr id="14" name="Footer Placeholder 13"/>
          <p:cNvSpPr>
            <a:spLocks noGrp="1"/>
          </p:cNvSpPr>
          <p:nvPr>
            <p:ph type="ftr" sz="quarter" idx="11"/>
          </p:nvPr>
        </p:nvSpPr>
        <p:spPr/>
        <p:txBody>
          <a:bodyPr/>
          <a:lstStyle/>
          <a:p>
            <a:r>
              <a:rPr lang="en-NZ"/>
              <a:t>Creating a PowerPoint presentation</a:t>
            </a:r>
          </a:p>
        </p:txBody>
      </p:sp>
    </p:spTree>
    <p:extLst>
      <p:ext uri="{BB962C8B-B14F-4D97-AF65-F5344CB8AC3E}">
        <p14:creationId xmlns:p14="http://schemas.microsoft.com/office/powerpoint/2010/main" val="2596923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cxnSp>
        <p:nvCxnSpPr>
          <p:cNvPr id="6" name="Straight Connector 5"/>
          <p:cNvCxnSpPr/>
          <p:nvPr userDrawn="1"/>
        </p:nvCxnSpPr>
        <p:spPr>
          <a:xfrm>
            <a:off x="316871" y="1039640"/>
            <a:ext cx="1151888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Date Placeholder 8"/>
          <p:cNvSpPr>
            <a:spLocks noGrp="1"/>
          </p:cNvSpPr>
          <p:nvPr>
            <p:ph type="dt" sz="half" idx="10"/>
          </p:nvPr>
        </p:nvSpPr>
        <p:spPr/>
        <p:txBody>
          <a:bodyPr/>
          <a:lstStyle/>
          <a:p>
            <a:fld id="{0B0B3013-FD73-4984-ADAA-841A99F5E196}" type="datetime3">
              <a:rPr lang="en-NZ" smtClean="0"/>
              <a:t>19 March 2024</a:t>
            </a:fld>
            <a:endParaRPr lang="en-NZ"/>
          </a:p>
        </p:txBody>
      </p:sp>
      <p:sp>
        <p:nvSpPr>
          <p:cNvPr id="10" name="Footer Placeholder 9"/>
          <p:cNvSpPr>
            <a:spLocks noGrp="1"/>
          </p:cNvSpPr>
          <p:nvPr>
            <p:ph type="ftr" sz="quarter" idx="11"/>
          </p:nvPr>
        </p:nvSpPr>
        <p:spPr/>
        <p:txBody>
          <a:bodyPr/>
          <a:lstStyle/>
          <a:p>
            <a:r>
              <a:rPr lang="en-NZ"/>
              <a:t>Creating a PowerPoint presentation</a:t>
            </a:r>
          </a:p>
        </p:txBody>
      </p:sp>
    </p:spTree>
    <p:extLst>
      <p:ext uri="{BB962C8B-B14F-4D97-AF65-F5344CB8AC3E}">
        <p14:creationId xmlns:p14="http://schemas.microsoft.com/office/powerpoint/2010/main" val="23457588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B9812B5C-6730-4E22-92D8-7A10E6AF1BE6}" type="datetime3">
              <a:rPr lang="en-NZ" smtClean="0"/>
              <a:t>19 March 2024</a:t>
            </a:fld>
            <a:endParaRPr lang="en-NZ"/>
          </a:p>
        </p:txBody>
      </p:sp>
      <p:sp>
        <p:nvSpPr>
          <p:cNvPr id="8" name="Footer Placeholder 7"/>
          <p:cNvSpPr>
            <a:spLocks noGrp="1"/>
          </p:cNvSpPr>
          <p:nvPr>
            <p:ph type="ftr" sz="quarter" idx="11"/>
          </p:nvPr>
        </p:nvSpPr>
        <p:spPr/>
        <p:txBody>
          <a:bodyPr/>
          <a:lstStyle/>
          <a:p>
            <a:r>
              <a:rPr lang="en-NZ"/>
              <a:t>Creating a PowerPoint presentation</a:t>
            </a:r>
          </a:p>
        </p:txBody>
      </p:sp>
    </p:spTree>
    <p:extLst>
      <p:ext uri="{BB962C8B-B14F-4D97-AF65-F5344CB8AC3E}">
        <p14:creationId xmlns:p14="http://schemas.microsoft.com/office/powerpoint/2010/main" val="22277252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770"/>
            <a:ext cx="12190631" cy="6857230"/>
          </a:xfrm>
          <a:prstGeom prst="rect">
            <a:avLst/>
          </a:prstGeom>
        </p:spPr>
      </p:pic>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991725" y="4680934"/>
            <a:ext cx="2200275" cy="2177066"/>
          </a:xfrm>
          <a:prstGeom prst="rect">
            <a:avLst/>
          </a:prstGeom>
        </p:spPr>
      </p:pic>
    </p:spTree>
    <p:extLst>
      <p:ext uri="{BB962C8B-B14F-4D97-AF65-F5344CB8AC3E}">
        <p14:creationId xmlns:p14="http://schemas.microsoft.com/office/powerpoint/2010/main" val="841896968"/>
      </p:ext>
    </p:extLst>
  </p:cSld>
  <p:clrMap bg1="lt1" tx1="dk1" bg2="lt2" tx2="dk2" accent1="accent1" accent2="accent2" accent3="accent3" accent4="accent4" accent5="accent5" accent6="accent6" hlink="hlink" folHlink="folHlink"/>
  <p:sldLayoutIdLst>
    <p:sldLayoutId id="2147483661" r:id="rId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6871" y="365125"/>
            <a:ext cx="11518882" cy="657917"/>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316871" y="1825625"/>
            <a:ext cx="1151888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5551211" y="6356350"/>
            <a:ext cx="1050201" cy="365125"/>
          </a:xfrm>
          <a:prstGeom prst="rect">
            <a:avLst/>
          </a:prstGeom>
        </p:spPr>
        <p:txBody>
          <a:bodyPr vert="horz" lIns="91440" tIns="45720" rIns="91440" bIns="45720" rtlCol="0" anchor="ctr"/>
          <a:lstStyle>
            <a:lvl1pPr algn="ctr">
              <a:defRPr sz="900">
                <a:solidFill>
                  <a:schemeClr val="tx1">
                    <a:tint val="75000"/>
                  </a:schemeClr>
                </a:solidFill>
              </a:defRPr>
            </a:lvl1pPr>
          </a:lstStyle>
          <a:p>
            <a:fld id="{4F191F1B-6AE8-4B41-8D19-8C8ACDCDDE4D}" type="datetime3">
              <a:rPr lang="en-NZ" smtClean="0"/>
              <a:t>19 March 2024</a:t>
            </a:fld>
            <a:endParaRPr lang="en-NZ"/>
          </a:p>
        </p:txBody>
      </p:sp>
      <p:sp>
        <p:nvSpPr>
          <p:cNvPr id="5" name="Footer Placeholder 4"/>
          <p:cNvSpPr>
            <a:spLocks noGrp="1"/>
          </p:cNvSpPr>
          <p:nvPr>
            <p:ph type="ftr" sz="quarter" idx="3"/>
          </p:nvPr>
        </p:nvSpPr>
        <p:spPr>
          <a:xfrm>
            <a:off x="316871" y="6356350"/>
            <a:ext cx="4599374"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NZ"/>
              <a:t>Creating a PowerPoint presentation</a:t>
            </a:r>
          </a:p>
        </p:txBody>
      </p:sp>
      <p:pic>
        <p:nvPicPr>
          <p:cNvPr id="7" name="Picture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864504" y="6471251"/>
            <a:ext cx="971249" cy="234527"/>
          </a:xfrm>
          <a:prstGeom prst="rect">
            <a:avLst/>
          </a:prstGeom>
        </p:spPr>
      </p:pic>
      <p:cxnSp>
        <p:nvCxnSpPr>
          <p:cNvPr id="9" name="Straight Connector 8"/>
          <p:cNvCxnSpPr/>
          <p:nvPr userDrawn="1"/>
        </p:nvCxnSpPr>
        <p:spPr>
          <a:xfrm>
            <a:off x="316871" y="6283105"/>
            <a:ext cx="1151888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2132725"/>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Lst>
  <p:hf sldNum="0" hdr="0"/>
  <p:txStyles>
    <p:titleStyle>
      <a:lvl1pPr algn="l" defTabSz="914400" rtl="0" eaLnBrk="1" latinLnBrk="0" hangingPunct="1">
        <a:lnSpc>
          <a:spcPct val="90000"/>
        </a:lnSpc>
        <a:spcBef>
          <a:spcPct val="0"/>
        </a:spcBef>
        <a:buNone/>
        <a:defRPr sz="3600" kern="1200">
          <a:solidFill>
            <a:schemeClr val="accent3"/>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434" y="1531303"/>
            <a:ext cx="8914553" cy="1707197"/>
          </a:xfrm>
        </p:spPr>
        <p:txBody>
          <a:bodyPr lIns="91440" tIns="45720" rIns="91440" bIns="45720" anchor="t"/>
          <a:lstStyle/>
          <a:p>
            <a:r>
              <a:rPr lang="en-NZ"/>
              <a:t>Christchurch City Council</a:t>
            </a:r>
            <a:br>
              <a:rPr lang="en-NZ"/>
            </a:br>
            <a:br>
              <a:rPr lang="en-NZ" sz="1600"/>
            </a:br>
            <a:r>
              <a:rPr lang="en-NZ" sz="4400"/>
              <a:t>Draft Long Term Plan 2024-2034</a:t>
            </a:r>
          </a:p>
        </p:txBody>
      </p:sp>
      <p:sp>
        <p:nvSpPr>
          <p:cNvPr id="3" name="Text Placeholder 2"/>
          <p:cNvSpPr>
            <a:spLocks noGrp="1"/>
          </p:cNvSpPr>
          <p:nvPr>
            <p:ph type="body" sz="quarter" idx="10"/>
          </p:nvPr>
        </p:nvSpPr>
        <p:spPr>
          <a:xfrm>
            <a:off x="601979" y="3882479"/>
            <a:ext cx="7384097" cy="2193925"/>
          </a:xfrm>
        </p:spPr>
        <p:txBody>
          <a:bodyPr/>
          <a:lstStyle/>
          <a:p>
            <a:endParaRPr lang="en-NZ"/>
          </a:p>
          <a:p>
            <a:r>
              <a:rPr lang="en-NZ"/>
              <a:t>Consultation open 18 March – 21 April 2024</a:t>
            </a:r>
          </a:p>
        </p:txBody>
      </p:sp>
    </p:spTree>
    <p:extLst>
      <p:ext uri="{BB962C8B-B14F-4D97-AF65-F5344CB8AC3E}">
        <p14:creationId xmlns:p14="http://schemas.microsoft.com/office/powerpoint/2010/main" val="41864484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3B13AC-AA70-FD1B-65CA-44BB227C04C7}"/>
            </a:ext>
          </a:extLst>
        </p:cNvPr>
        <p:cNvGrpSpPr/>
        <p:nvPr/>
      </p:nvGrpSpPr>
      <p:grpSpPr>
        <a:xfrm>
          <a:off x="0" y="0"/>
          <a:ext cx="0" cy="0"/>
          <a:chOff x="0" y="0"/>
          <a:chExt cx="0" cy="0"/>
        </a:xfrm>
      </p:grpSpPr>
      <p:pic>
        <p:nvPicPr>
          <p:cNvPr id="6" name="Picture 5" descr="A black text on a white background&#10;&#10;Description automatically generated">
            <a:extLst>
              <a:ext uri="{FF2B5EF4-FFF2-40B4-BE49-F238E27FC236}">
                <a16:creationId xmlns:a16="http://schemas.microsoft.com/office/drawing/2014/main" id="{8AD699A9-79EE-1C92-033C-D7DE12D10447}"/>
              </a:ext>
            </a:extLst>
          </p:cNvPr>
          <p:cNvPicPr>
            <a:picLocks noChangeAspect="1"/>
          </p:cNvPicPr>
          <p:nvPr/>
        </p:nvPicPr>
        <p:blipFill>
          <a:blip r:embed="rId2"/>
          <a:stretch>
            <a:fillRect/>
          </a:stretch>
        </p:blipFill>
        <p:spPr>
          <a:xfrm>
            <a:off x="1027814" y="5659958"/>
            <a:ext cx="9950302" cy="499945"/>
          </a:xfrm>
          <a:prstGeom prst="rect">
            <a:avLst/>
          </a:prstGeom>
        </p:spPr>
      </p:pic>
      <p:sp>
        <p:nvSpPr>
          <p:cNvPr id="2" name="Title 1">
            <a:extLst>
              <a:ext uri="{FF2B5EF4-FFF2-40B4-BE49-F238E27FC236}">
                <a16:creationId xmlns:a16="http://schemas.microsoft.com/office/drawing/2014/main" id="{8B589D92-DAE9-E157-9411-49AFF7E10521}"/>
              </a:ext>
            </a:extLst>
          </p:cNvPr>
          <p:cNvSpPr>
            <a:spLocks noGrp="1"/>
          </p:cNvSpPr>
          <p:nvPr>
            <p:ph type="title"/>
          </p:nvPr>
        </p:nvSpPr>
        <p:spPr>
          <a:xfrm>
            <a:off x="336559" y="358775"/>
            <a:ext cx="11518882" cy="657917"/>
          </a:xfrm>
        </p:spPr>
        <p:txBody>
          <a:bodyPr>
            <a:normAutofit/>
          </a:bodyPr>
          <a:lstStyle/>
          <a:p>
            <a:r>
              <a:rPr lang="en-NZ"/>
              <a:t>Option: Accelerate adaptation efforts </a:t>
            </a:r>
          </a:p>
        </p:txBody>
      </p:sp>
      <p:sp>
        <p:nvSpPr>
          <p:cNvPr id="3" name="Content Placeholder 2">
            <a:extLst>
              <a:ext uri="{FF2B5EF4-FFF2-40B4-BE49-F238E27FC236}">
                <a16:creationId xmlns:a16="http://schemas.microsoft.com/office/drawing/2014/main" id="{97335E27-D7CD-C1CC-E83A-1A53DBDD604D}"/>
              </a:ext>
            </a:extLst>
          </p:cNvPr>
          <p:cNvSpPr>
            <a:spLocks noGrp="1"/>
          </p:cNvSpPr>
          <p:nvPr>
            <p:ph idx="1"/>
          </p:nvPr>
        </p:nvSpPr>
        <p:spPr>
          <a:xfrm>
            <a:off x="316870" y="1072340"/>
            <a:ext cx="11370304" cy="5195095"/>
          </a:xfrm>
        </p:spPr>
        <p:txBody>
          <a:bodyPr>
            <a:noAutofit/>
          </a:bodyPr>
          <a:lstStyle/>
          <a:p>
            <a:pPr>
              <a:lnSpc>
                <a:spcPct val="100000"/>
              </a:lnSpc>
              <a:spcBef>
                <a:spcPts val="300"/>
              </a:spcBef>
              <a:spcAft>
                <a:spcPts val="600"/>
              </a:spcAft>
            </a:pPr>
            <a:r>
              <a:rPr lang="en-NZ" sz="2200"/>
              <a:t>Our district faces diverse climate hazards, from rising sea levels to more frequent extreme weather events. </a:t>
            </a:r>
          </a:p>
          <a:p>
            <a:pPr>
              <a:lnSpc>
                <a:spcPct val="100000"/>
              </a:lnSpc>
              <a:spcBef>
                <a:spcPts val="300"/>
              </a:spcBef>
              <a:spcAft>
                <a:spcPts val="600"/>
              </a:spcAft>
            </a:pPr>
            <a:r>
              <a:rPr lang="en-NZ" sz="2200" b="1"/>
              <a:t>Preferred option: </a:t>
            </a:r>
          </a:p>
          <a:p>
            <a:pPr marL="539750" lvl="1" indent="-95250">
              <a:lnSpc>
                <a:spcPct val="100000"/>
              </a:lnSpc>
              <a:spcBef>
                <a:spcPts val="300"/>
              </a:spcBef>
              <a:spcAft>
                <a:spcPts val="600"/>
              </a:spcAft>
              <a:buNone/>
            </a:pPr>
            <a:r>
              <a:rPr lang="en-NZ" sz="1800" b="1"/>
              <a:t>- </a:t>
            </a:r>
            <a:r>
              <a:rPr lang="en-NZ" sz="1800"/>
              <a:t>Maintain the Coastal Adaptation Planning Programme at $1.8 million per year, which will increase to another $1.8 million in 2027/28 as adaptation planning work ramps up across the district.</a:t>
            </a:r>
          </a:p>
          <a:p>
            <a:pPr marL="457200" lvl="1" indent="0">
              <a:lnSpc>
                <a:spcPct val="100000"/>
              </a:lnSpc>
              <a:spcBef>
                <a:spcPts val="300"/>
              </a:spcBef>
              <a:spcAft>
                <a:spcPts val="600"/>
              </a:spcAft>
              <a:buNone/>
            </a:pPr>
            <a:r>
              <a:rPr lang="en-NZ" sz="1800"/>
              <a:t>- No change to proposed rates increase.</a:t>
            </a:r>
          </a:p>
          <a:p>
            <a:pPr marL="457200" lvl="1" indent="0">
              <a:lnSpc>
                <a:spcPct val="100000"/>
              </a:lnSpc>
              <a:spcBef>
                <a:spcPts val="300"/>
              </a:spcBef>
              <a:spcAft>
                <a:spcPts val="600"/>
              </a:spcAft>
              <a:buNone/>
            </a:pPr>
            <a:r>
              <a:rPr lang="en-NZ" sz="1800"/>
              <a:t>- Risk: we will be slower to complete community adaptation plans.</a:t>
            </a:r>
          </a:p>
          <a:p>
            <a:pPr>
              <a:lnSpc>
                <a:spcPct val="100000"/>
              </a:lnSpc>
              <a:spcBef>
                <a:spcPts val="300"/>
              </a:spcBef>
              <a:spcAft>
                <a:spcPts val="600"/>
              </a:spcAft>
            </a:pPr>
            <a:r>
              <a:rPr lang="en-NZ" sz="2200" b="1"/>
              <a:t>Option to accelerate adaptation planning:</a:t>
            </a:r>
          </a:p>
          <a:p>
            <a:pPr marL="457200" lvl="1" indent="0">
              <a:lnSpc>
                <a:spcPct val="100000"/>
              </a:lnSpc>
              <a:spcBef>
                <a:spcPts val="300"/>
              </a:spcBef>
              <a:spcAft>
                <a:spcPts val="600"/>
              </a:spcAft>
              <a:buNone/>
            </a:pPr>
            <a:r>
              <a:rPr lang="en-NZ" sz="2000"/>
              <a:t>- We could bring forward the additional $1.8 million to 2024/25.</a:t>
            </a:r>
          </a:p>
          <a:p>
            <a:pPr marL="627063" lvl="1" indent="-169863">
              <a:lnSpc>
                <a:spcPct val="100000"/>
              </a:lnSpc>
              <a:spcBef>
                <a:spcPts val="300"/>
              </a:spcBef>
              <a:spcAft>
                <a:spcPts val="600"/>
              </a:spcAft>
              <a:buNone/>
            </a:pPr>
            <a:r>
              <a:rPr lang="en-NZ" sz="1800"/>
              <a:t>- This will accelerate the Coastal Adaptation planning programme and boost overall community preparedness and resilience. </a:t>
            </a:r>
          </a:p>
          <a:p>
            <a:pPr marL="457200" lvl="1" indent="0">
              <a:lnSpc>
                <a:spcPct val="100000"/>
              </a:lnSpc>
              <a:spcBef>
                <a:spcPts val="300"/>
              </a:spcBef>
              <a:spcAft>
                <a:spcPts val="600"/>
              </a:spcAft>
              <a:buNone/>
            </a:pPr>
            <a:r>
              <a:rPr lang="en-NZ" sz="1800"/>
              <a:t>- Will mean a rates increase of 0.29% from 2024/25.</a:t>
            </a:r>
          </a:p>
          <a:p>
            <a:pPr marL="457200" lvl="1" indent="0">
              <a:lnSpc>
                <a:spcPct val="100000"/>
              </a:lnSpc>
              <a:spcBef>
                <a:spcPts val="300"/>
              </a:spcBef>
              <a:spcAft>
                <a:spcPts val="600"/>
              </a:spcAft>
              <a:buNone/>
            </a:pPr>
            <a:endParaRPr lang="en-NZ" sz="2000"/>
          </a:p>
          <a:p>
            <a:pPr>
              <a:lnSpc>
                <a:spcPct val="100000"/>
              </a:lnSpc>
              <a:spcBef>
                <a:spcPts val="300"/>
              </a:spcBef>
              <a:spcAft>
                <a:spcPts val="600"/>
              </a:spcAft>
            </a:pPr>
            <a:endParaRPr lang="en-NZ" sz="2400"/>
          </a:p>
          <a:p>
            <a:pPr marL="457200" lvl="1" indent="0">
              <a:lnSpc>
                <a:spcPct val="100000"/>
              </a:lnSpc>
              <a:spcBef>
                <a:spcPts val="300"/>
              </a:spcBef>
              <a:spcAft>
                <a:spcPts val="600"/>
              </a:spcAft>
              <a:buNone/>
            </a:pPr>
            <a:endParaRPr lang="en-NZ" sz="1800"/>
          </a:p>
          <a:p>
            <a:pPr marL="0" indent="0">
              <a:buNone/>
            </a:pPr>
            <a:endParaRPr lang="en-NZ" sz="2000"/>
          </a:p>
        </p:txBody>
      </p:sp>
    </p:spTree>
    <p:extLst>
      <p:ext uri="{BB962C8B-B14F-4D97-AF65-F5344CB8AC3E}">
        <p14:creationId xmlns:p14="http://schemas.microsoft.com/office/powerpoint/2010/main" val="1059604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83F37-D5B5-F846-6CDE-56D178CD3F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84D11B-A4D4-56E8-AEC0-0F760C739DB1}"/>
              </a:ext>
            </a:extLst>
          </p:cNvPr>
          <p:cNvSpPr>
            <a:spLocks noGrp="1"/>
          </p:cNvSpPr>
          <p:nvPr>
            <p:ph type="title"/>
          </p:nvPr>
        </p:nvSpPr>
        <p:spPr>
          <a:xfrm>
            <a:off x="336559" y="358775"/>
            <a:ext cx="11518882" cy="657917"/>
          </a:xfrm>
        </p:spPr>
        <p:txBody>
          <a:bodyPr>
            <a:normAutofit/>
          </a:bodyPr>
          <a:lstStyle/>
          <a:p>
            <a:r>
              <a:rPr lang="en-NZ"/>
              <a:t>Option: Climate Resilience Fund</a:t>
            </a:r>
          </a:p>
        </p:txBody>
      </p:sp>
      <p:sp>
        <p:nvSpPr>
          <p:cNvPr id="3" name="Content Placeholder 2">
            <a:extLst>
              <a:ext uri="{FF2B5EF4-FFF2-40B4-BE49-F238E27FC236}">
                <a16:creationId xmlns:a16="http://schemas.microsoft.com/office/drawing/2014/main" id="{ADC193E7-6840-00DC-D1EE-6EDE0D427658}"/>
              </a:ext>
            </a:extLst>
          </p:cNvPr>
          <p:cNvSpPr>
            <a:spLocks noGrp="1"/>
          </p:cNvSpPr>
          <p:nvPr>
            <p:ph idx="1"/>
          </p:nvPr>
        </p:nvSpPr>
        <p:spPr>
          <a:xfrm>
            <a:off x="316870" y="1072340"/>
            <a:ext cx="11370304" cy="5195095"/>
          </a:xfrm>
        </p:spPr>
        <p:txBody>
          <a:bodyPr>
            <a:noAutofit/>
          </a:bodyPr>
          <a:lstStyle/>
          <a:p>
            <a:pPr>
              <a:lnSpc>
                <a:spcPct val="100000"/>
              </a:lnSpc>
              <a:spcBef>
                <a:spcPts val="300"/>
              </a:spcBef>
              <a:spcAft>
                <a:spcPts val="600"/>
              </a:spcAft>
            </a:pPr>
            <a:r>
              <a:rPr lang="en-NZ" sz="2200"/>
              <a:t>Climate change is creating new levels of complexity for our infrastructure. To address this, we could start setting aside funds now to manage necessary changes to the capital programme in the future. </a:t>
            </a:r>
          </a:p>
          <a:p>
            <a:pPr>
              <a:lnSpc>
                <a:spcPct val="100000"/>
              </a:lnSpc>
              <a:spcBef>
                <a:spcPts val="300"/>
              </a:spcBef>
              <a:spcAft>
                <a:spcPts val="600"/>
              </a:spcAft>
            </a:pPr>
            <a:r>
              <a:rPr lang="en-NZ" sz="2200" b="1"/>
              <a:t>Preferred option: </a:t>
            </a:r>
          </a:p>
          <a:p>
            <a:pPr marL="457200" lvl="1" indent="0">
              <a:lnSpc>
                <a:spcPct val="100000"/>
              </a:lnSpc>
              <a:spcBef>
                <a:spcPts val="300"/>
              </a:spcBef>
              <a:spcAft>
                <a:spcPts val="600"/>
              </a:spcAft>
              <a:buNone/>
            </a:pPr>
            <a:r>
              <a:rPr lang="en-NZ" sz="1800" b="1"/>
              <a:t>- </a:t>
            </a:r>
            <a:r>
              <a:rPr lang="en-NZ" sz="1800"/>
              <a:t>Climate adaptation related capital expenditure is included in our capital programme. No dedicated fund.</a:t>
            </a:r>
          </a:p>
          <a:p>
            <a:pPr marL="457200" lvl="1" indent="0">
              <a:lnSpc>
                <a:spcPct val="100000"/>
              </a:lnSpc>
              <a:spcBef>
                <a:spcPts val="300"/>
              </a:spcBef>
              <a:spcAft>
                <a:spcPts val="600"/>
              </a:spcAft>
              <a:buNone/>
            </a:pPr>
            <a:r>
              <a:rPr lang="en-NZ" sz="1800"/>
              <a:t>- No change to proposed rates increase.</a:t>
            </a:r>
          </a:p>
          <a:p>
            <a:pPr marL="457200" lvl="1" indent="0">
              <a:lnSpc>
                <a:spcPct val="100000"/>
              </a:lnSpc>
              <a:spcBef>
                <a:spcPts val="300"/>
              </a:spcBef>
              <a:spcAft>
                <a:spcPts val="600"/>
              </a:spcAft>
              <a:buNone/>
            </a:pPr>
            <a:r>
              <a:rPr lang="en-NZ" sz="1800"/>
              <a:t>- Risk: future generations may need to contribute more to address climate resilience.</a:t>
            </a:r>
          </a:p>
          <a:p>
            <a:pPr>
              <a:lnSpc>
                <a:spcPct val="100000"/>
              </a:lnSpc>
              <a:spcBef>
                <a:spcPts val="300"/>
              </a:spcBef>
              <a:spcAft>
                <a:spcPts val="600"/>
              </a:spcAft>
            </a:pPr>
            <a:r>
              <a:rPr lang="en-NZ" sz="2200" b="1"/>
              <a:t>Option to create a Climate Resilience Fund:</a:t>
            </a:r>
          </a:p>
          <a:p>
            <a:pPr marL="457200" lvl="1" indent="0">
              <a:lnSpc>
                <a:spcPct val="100000"/>
              </a:lnSpc>
              <a:spcBef>
                <a:spcPts val="300"/>
              </a:spcBef>
              <a:spcAft>
                <a:spcPts val="600"/>
              </a:spcAft>
              <a:buNone/>
            </a:pPr>
            <a:r>
              <a:rPr lang="en-NZ" sz="2000"/>
              <a:t>- </a:t>
            </a:r>
            <a:r>
              <a:rPr lang="en-NZ" sz="1800"/>
              <a:t>Fund ringfenced to support actions originating from adaptation plans.</a:t>
            </a:r>
          </a:p>
          <a:p>
            <a:pPr marL="457200" lvl="1" indent="0">
              <a:lnSpc>
                <a:spcPct val="100000"/>
              </a:lnSpc>
              <a:spcBef>
                <a:spcPts val="300"/>
              </a:spcBef>
              <a:spcAft>
                <a:spcPts val="600"/>
              </a:spcAft>
              <a:buNone/>
            </a:pPr>
            <a:r>
              <a:rPr lang="en-NZ" sz="1800"/>
              <a:t>- We could amass as much as $127 million, assuming we start the fund in Year 2 of the LTP.</a:t>
            </a:r>
          </a:p>
          <a:p>
            <a:pPr marL="627063" lvl="1" indent="-169863">
              <a:lnSpc>
                <a:spcPct val="100000"/>
              </a:lnSpc>
              <a:spcBef>
                <a:spcPts val="300"/>
              </a:spcBef>
              <a:spcAft>
                <a:spcPts val="600"/>
              </a:spcAft>
              <a:buNone/>
            </a:pPr>
            <a:r>
              <a:rPr lang="en-NZ" sz="1800"/>
              <a:t>- Will have a 0.25% impact on rates for each year it is implemented. For the life of this LTP it will be a 2.25% rates increase.</a:t>
            </a:r>
          </a:p>
          <a:p>
            <a:pPr marL="457200" lvl="1" indent="0">
              <a:lnSpc>
                <a:spcPct val="100000"/>
              </a:lnSpc>
              <a:spcBef>
                <a:spcPts val="300"/>
              </a:spcBef>
              <a:spcAft>
                <a:spcPts val="600"/>
              </a:spcAft>
              <a:buNone/>
            </a:pPr>
            <a:endParaRPr lang="en-NZ" sz="2000"/>
          </a:p>
          <a:p>
            <a:pPr>
              <a:lnSpc>
                <a:spcPct val="100000"/>
              </a:lnSpc>
              <a:spcBef>
                <a:spcPts val="300"/>
              </a:spcBef>
              <a:spcAft>
                <a:spcPts val="600"/>
              </a:spcAft>
            </a:pPr>
            <a:endParaRPr lang="en-NZ" sz="2400"/>
          </a:p>
          <a:p>
            <a:pPr marL="457200" lvl="1" indent="0">
              <a:lnSpc>
                <a:spcPct val="100000"/>
              </a:lnSpc>
              <a:spcBef>
                <a:spcPts val="300"/>
              </a:spcBef>
              <a:spcAft>
                <a:spcPts val="600"/>
              </a:spcAft>
              <a:buNone/>
            </a:pPr>
            <a:endParaRPr lang="en-NZ" sz="1800"/>
          </a:p>
          <a:p>
            <a:pPr marL="0" indent="0">
              <a:buNone/>
            </a:pPr>
            <a:endParaRPr lang="en-NZ" sz="2000"/>
          </a:p>
        </p:txBody>
      </p:sp>
      <p:pic>
        <p:nvPicPr>
          <p:cNvPr id="6" name="Picture 5" descr="A black text on a white background&#10;&#10;Description automatically generated">
            <a:extLst>
              <a:ext uri="{FF2B5EF4-FFF2-40B4-BE49-F238E27FC236}">
                <a16:creationId xmlns:a16="http://schemas.microsoft.com/office/drawing/2014/main" id="{7465B4A8-56C8-3CCE-A158-83FE2190F796}"/>
              </a:ext>
            </a:extLst>
          </p:cNvPr>
          <p:cNvPicPr>
            <a:picLocks noChangeAspect="1"/>
          </p:cNvPicPr>
          <p:nvPr/>
        </p:nvPicPr>
        <p:blipFill>
          <a:blip r:embed="rId2"/>
          <a:stretch>
            <a:fillRect/>
          </a:stretch>
        </p:blipFill>
        <p:spPr>
          <a:xfrm>
            <a:off x="1027814" y="5659958"/>
            <a:ext cx="9950302" cy="499945"/>
          </a:xfrm>
          <a:prstGeom prst="rect">
            <a:avLst/>
          </a:prstGeom>
        </p:spPr>
      </p:pic>
    </p:spTree>
    <p:extLst>
      <p:ext uri="{BB962C8B-B14F-4D97-AF65-F5344CB8AC3E}">
        <p14:creationId xmlns:p14="http://schemas.microsoft.com/office/powerpoint/2010/main" val="3686642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71AE5-C191-497F-F13D-A326A4359942}"/>
            </a:ext>
          </a:extLst>
        </p:cNvPr>
        <p:cNvGrpSpPr/>
        <p:nvPr/>
      </p:nvGrpSpPr>
      <p:grpSpPr>
        <a:xfrm>
          <a:off x="0" y="0"/>
          <a:ext cx="0" cy="0"/>
          <a:chOff x="0" y="0"/>
          <a:chExt cx="0" cy="0"/>
        </a:xfrm>
      </p:grpSpPr>
      <p:pic>
        <p:nvPicPr>
          <p:cNvPr id="4" name="Picture 3" descr="A pink sign with white text&#10;&#10;Description automatically generated">
            <a:extLst>
              <a:ext uri="{FF2B5EF4-FFF2-40B4-BE49-F238E27FC236}">
                <a16:creationId xmlns:a16="http://schemas.microsoft.com/office/drawing/2014/main" id="{E40041E4-FE3B-9CF3-7F42-CDFBEF0477F2}"/>
              </a:ext>
            </a:extLst>
          </p:cNvPr>
          <p:cNvPicPr>
            <a:picLocks noChangeAspect="1"/>
          </p:cNvPicPr>
          <p:nvPr/>
        </p:nvPicPr>
        <p:blipFill>
          <a:blip r:embed="rId2"/>
          <a:stretch>
            <a:fillRect/>
          </a:stretch>
        </p:blipFill>
        <p:spPr>
          <a:xfrm>
            <a:off x="673395" y="4907258"/>
            <a:ext cx="4580861" cy="578810"/>
          </a:xfrm>
          <a:prstGeom prst="rect">
            <a:avLst/>
          </a:prstGeom>
        </p:spPr>
      </p:pic>
      <p:sp>
        <p:nvSpPr>
          <p:cNvPr id="2" name="Title 1">
            <a:extLst>
              <a:ext uri="{FF2B5EF4-FFF2-40B4-BE49-F238E27FC236}">
                <a16:creationId xmlns:a16="http://schemas.microsoft.com/office/drawing/2014/main" id="{1586619F-0C45-44B9-1264-2B1F3038A99E}"/>
              </a:ext>
            </a:extLst>
          </p:cNvPr>
          <p:cNvSpPr>
            <a:spLocks noGrp="1"/>
          </p:cNvSpPr>
          <p:nvPr>
            <p:ph type="title"/>
          </p:nvPr>
        </p:nvSpPr>
        <p:spPr>
          <a:xfrm>
            <a:off x="336559" y="358775"/>
            <a:ext cx="11518882" cy="657917"/>
          </a:xfrm>
        </p:spPr>
        <p:txBody>
          <a:bodyPr>
            <a:normAutofit/>
          </a:bodyPr>
          <a:lstStyle/>
          <a:p>
            <a:r>
              <a:rPr lang="en-NZ"/>
              <a:t>How to have your say</a:t>
            </a:r>
          </a:p>
        </p:txBody>
      </p:sp>
      <p:sp>
        <p:nvSpPr>
          <p:cNvPr id="3" name="Content Placeholder 2">
            <a:extLst>
              <a:ext uri="{FF2B5EF4-FFF2-40B4-BE49-F238E27FC236}">
                <a16:creationId xmlns:a16="http://schemas.microsoft.com/office/drawing/2014/main" id="{BF0B47D2-3839-FFCA-64B1-8779C9451DE6}"/>
              </a:ext>
            </a:extLst>
          </p:cNvPr>
          <p:cNvSpPr>
            <a:spLocks noGrp="1"/>
          </p:cNvSpPr>
          <p:nvPr>
            <p:ph idx="1"/>
          </p:nvPr>
        </p:nvSpPr>
        <p:spPr>
          <a:xfrm>
            <a:off x="336559" y="1329073"/>
            <a:ext cx="7570824" cy="4795686"/>
          </a:xfrm>
        </p:spPr>
        <p:txBody>
          <a:bodyPr>
            <a:noAutofit/>
          </a:bodyPr>
          <a:lstStyle/>
          <a:p>
            <a:pPr>
              <a:lnSpc>
                <a:spcPct val="100000"/>
              </a:lnSpc>
              <a:spcBef>
                <a:spcPts val="300"/>
              </a:spcBef>
              <a:spcAft>
                <a:spcPts val="600"/>
              </a:spcAft>
            </a:pPr>
            <a:r>
              <a:rPr lang="en-NZ" sz="2400"/>
              <a:t>Consultation open from </a:t>
            </a:r>
            <a:r>
              <a:rPr lang="en-NZ" sz="2400" b="1">
                <a:solidFill>
                  <a:schemeClr val="accent3"/>
                </a:solidFill>
              </a:rPr>
              <a:t>Monday 18 March</a:t>
            </a:r>
            <a:r>
              <a:rPr lang="en-NZ" sz="2400" b="1"/>
              <a:t> </a:t>
            </a:r>
            <a:r>
              <a:rPr lang="en-NZ" sz="2400"/>
              <a:t>to</a:t>
            </a:r>
            <a:r>
              <a:rPr lang="en-NZ" sz="2400" b="1"/>
              <a:t> </a:t>
            </a:r>
            <a:r>
              <a:rPr lang="en-NZ" sz="2400" b="1">
                <a:solidFill>
                  <a:schemeClr val="accent3"/>
                </a:solidFill>
              </a:rPr>
              <a:t>11.59pm Sunday 21 April 2024</a:t>
            </a:r>
            <a:endParaRPr lang="en-NZ" sz="2400">
              <a:solidFill>
                <a:schemeClr val="accent3"/>
              </a:solidFill>
            </a:endParaRPr>
          </a:p>
          <a:p>
            <a:pPr>
              <a:lnSpc>
                <a:spcPct val="100000"/>
              </a:lnSpc>
              <a:spcBef>
                <a:spcPts val="300"/>
              </a:spcBef>
              <a:spcAft>
                <a:spcPts val="600"/>
              </a:spcAft>
            </a:pPr>
            <a:r>
              <a:rPr lang="en-NZ" sz="2400"/>
              <a:t>Consultation Document, Draft LTP, submission forms available at:</a:t>
            </a:r>
          </a:p>
          <a:p>
            <a:pPr marL="457200" lvl="1" indent="0">
              <a:lnSpc>
                <a:spcPct val="100000"/>
              </a:lnSpc>
              <a:spcBef>
                <a:spcPts val="300"/>
              </a:spcBef>
              <a:spcAft>
                <a:spcPts val="600"/>
              </a:spcAft>
              <a:buNone/>
            </a:pPr>
            <a:r>
              <a:rPr lang="en-NZ" sz="2000" b="1"/>
              <a:t>- ccc.govt.nz/</a:t>
            </a:r>
            <a:r>
              <a:rPr lang="en-NZ" sz="2000" b="1" err="1"/>
              <a:t>longtermplan</a:t>
            </a:r>
            <a:endParaRPr lang="en-NZ" sz="2000"/>
          </a:p>
          <a:p>
            <a:pPr marL="457200" lvl="1" indent="0">
              <a:lnSpc>
                <a:spcPct val="100000"/>
              </a:lnSpc>
              <a:spcBef>
                <a:spcPts val="300"/>
              </a:spcBef>
              <a:spcAft>
                <a:spcPts val="600"/>
              </a:spcAft>
              <a:buNone/>
            </a:pPr>
            <a:r>
              <a:rPr lang="en-NZ" sz="2000"/>
              <a:t>- Council libraries and service centres.</a:t>
            </a:r>
          </a:p>
          <a:p>
            <a:pPr>
              <a:lnSpc>
                <a:spcPct val="100000"/>
              </a:lnSpc>
              <a:spcBef>
                <a:spcPts val="300"/>
              </a:spcBef>
              <a:spcAft>
                <a:spcPts val="600"/>
              </a:spcAft>
            </a:pPr>
            <a:r>
              <a:rPr lang="en-NZ" sz="2400"/>
              <a:t>Hearings will be held from early May. </a:t>
            </a:r>
          </a:p>
          <a:p>
            <a:pPr marL="0" indent="0">
              <a:lnSpc>
                <a:spcPct val="100000"/>
              </a:lnSpc>
              <a:spcBef>
                <a:spcPts val="300"/>
              </a:spcBef>
              <a:spcAft>
                <a:spcPts val="600"/>
              </a:spcAft>
              <a:buNone/>
            </a:pPr>
            <a:endParaRPr lang="en-NZ" sz="2200"/>
          </a:p>
          <a:p>
            <a:pPr marL="0" indent="0">
              <a:buNone/>
            </a:pPr>
            <a:endParaRPr lang="en-NZ" sz="2000"/>
          </a:p>
        </p:txBody>
      </p:sp>
      <p:pic>
        <p:nvPicPr>
          <p:cNvPr id="6" name="Picture 5">
            <a:extLst>
              <a:ext uri="{FF2B5EF4-FFF2-40B4-BE49-F238E27FC236}">
                <a16:creationId xmlns:a16="http://schemas.microsoft.com/office/drawing/2014/main" id="{FE01EFC8-511E-AFD3-81D6-6E80BB11D9E3}"/>
              </a:ext>
            </a:extLst>
          </p:cNvPr>
          <p:cNvPicPr>
            <a:picLocks noChangeAspect="1"/>
          </p:cNvPicPr>
          <p:nvPr/>
        </p:nvPicPr>
        <p:blipFill>
          <a:blip r:embed="rId3"/>
          <a:stretch>
            <a:fillRect/>
          </a:stretch>
        </p:blipFill>
        <p:spPr>
          <a:xfrm>
            <a:off x="8069485" y="1119849"/>
            <a:ext cx="3805645" cy="5104041"/>
          </a:xfrm>
          <a:prstGeom prst="rect">
            <a:avLst/>
          </a:prstGeom>
        </p:spPr>
      </p:pic>
      <p:pic>
        <p:nvPicPr>
          <p:cNvPr id="8" name="Picture 7" descr="A qr code with a white background&#10;&#10;Description automatically generated">
            <a:extLst>
              <a:ext uri="{FF2B5EF4-FFF2-40B4-BE49-F238E27FC236}">
                <a16:creationId xmlns:a16="http://schemas.microsoft.com/office/drawing/2014/main" id="{74A7B18B-91FE-D107-CA5F-F5DCAF13C2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16461" y="3726916"/>
            <a:ext cx="2452988" cy="2452988"/>
          </a:xfrm>
          <a:prstGeom prst="rect">
            <a:avLst/>
          </a:prstGeom>
        </p:spPr>
      </p:pic>
    </p:spTree>
    <p:extLst>
      <p:ext uri="{BB962C8B-B14F-4D97-AF65-F5344CB8AC3E}">
        <p14:creationId xmlns:p14="http://schemas.microsoft.com/office/powerpoint/2010/main" val="898401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45F819-08BD-20D8-1BEC-5AFC85A6CB1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010C627-EE7B-698B-5FBE-E2C6776FE29A}"/>
              </a:ext>
            </a:extLst>
          </p:cNvPr>
          <p:cNvSpPr>
            <a:spLocks noGrp="1"/>
          </p:cNvSpPr>
          <p:nvPr>
            <p:ph type="title"/>
          </p:nvPr>
        </p:nvSpPr>
        <p:spPr/>
        <p:txBody>
          <a:bodyPr/>
          <a:lstStyle/>
          <a:p>
            <a:r>
              <a:rPr lang="en-NZ"/>
              <a:t>A snapshot of what’s proposed . . . </a:t>
            </a:r>
          </a:p>
        </p:txBody>
      </p:sp>
      <p:sp>
        <p:nvSpPr>
          <p:cNvPr id="3" name="Content Placeholder 2">
            <a:extLst>
              <a:ext uri="{FF2B5EF4-FFF2-40B4-BE49-F238E27FC236}">
                <a16:creationId xmlns:a16="http://schemas.microsoft.com/office/drawing/2014/main" id="{C2C0A92F-58F3-76FA-1791-48A42BB39AD6}"/>
              </a:ext>
            </a:extLst>
          </p:cNvPr>
          <p:cNvSpPr>
            <a:spLocks noGrp="1"/>
          </p:cNvSpPr>
          <p:nvPr>
            <p:ph idx="1"/>
          </p:nvPr>
        </p:nvSpPr>
        <p:spPr>
          <a:xfrm>
            <a:off x="316871" y="1253331"/>
            <a:ext cx="11152318" cy="5118894"/>
          </a:xfrm>
        </p:spPr>
        <p:txBody>
          <a:bodyPr>
            <a:noAutofit/>
          </a:bodyPr>
          <a:lstStyle/>
          <a:p>
            <a:pPr>
              <a:lnSpc>
                <a:spcPct val="100000"/>
              </a:lnSpc>
              <a:spcBef>
                <a:spcPts val="300"/>
              </a:spcBef>
              <a:spcAft>
                <a:spcPts val="600"/>
              </a:spcAft>
            </a:pPr>
            <a:r>
              <a:rPr lang="en-NZ" sz="3000" b="1">
                <a:solidFill>
                  <a:schemeClr val="accent3"/>
                </a:solidFill>
              </a:rPr>
              <a:t>$16.8 billion budget</a:t>
            </a:r>
            <a:r>
              <a:rPr lang="en-NZ">
                <a:solidFill>
                  <a:schemeClr val="accent3"/>
                </a:solidFill>
              </a:rPr>
              <a:t> </a:t>
            </a:r>
            <a:r>
              <a:rPr lang="en-NZ" sz="2200"/>
              <a:t>over 10 years, with $4.9 billion of that planned to be spent in the next three years. </a:t>
            </a:r>
          </a:p>
          <a:p>
            <a:pPr>
              <a:lnSpc>
                <a:spcPct val="100000"/>
              </a:lnSpc>
              <a:spcBef>
                <a:spcPts val="300"/>
              </a:spcBef>
              <a:spcAft>
                <a:spcPts val="600"/>
              </a:spcAft>
            </a:pPr>
            <a:r>
              <a:rPr lang="en-NZ" sz="3000" b="1">
                <a:solidFill>
                  <a:schemeClr val="accent3"/>
                </a:solidFill>
              </a:rPr>
              <a:t>$9.1 billion </a:t>
            </a:r>
            <a:r>
              <a:rPr lang="en-NZ" sz="2200"/>
              <a:t>on day-to-day services the Council provides (e.g. waste collection, libraries, recreation and sports facilities).</a:t>
            </a:r>
          </a:p>
          <a:p>
            <a:pPr>
              <a:lnSpc>
                <a:spcPct val="100000"/>
              </a:lnSpc>
              <a:spcBef>
                <a:spcPts val="300"/>
              </a:spcBef>
              <a:spcAft>
                <a:spcPts val="600"/>
              </a:spcAft>
            </a:pPr>
            <a:r>
              <a:rPr lang="en-NZ" sz="3000" b="1">
                <a:solidFill>
                  <a:schemeClr val="accent3"/>
                </a:solidFill>
              </a:rPr>
              <a:t>$6.5 billion </a:t>
            </a:r>
            <a:r>
              <a:rPr lang="en-NZ" sz="2200"/>
              <a:t>total capital investment over 10 years. </a:t>
            </a:r>
          </a:p>
          <a:p>
            <a:pPr marL="457200" lvl="1" indent="0">
              <a:lnSpc>
                <a:spcPct val="100000"/>
              </a:lnSpc>
              <a:spcBef>
                <a:spcPts val="300"/>
              </a:spcBef>
              <a:spcAft>
                <a:spcPts val="600"/>
              </a:spcAft>
              <a:buNone/>
            </a:pPr>
            <a:r>
              <a:rPr lang="en-NZ" sz="2000" b="1"/>
              <a:t>- $226 million:</a:t>
            </a:r>
            <a:r>
              <a:rPr lang="en-NZ" sz="2000"/>
              <a:t> road, footpath and cycleway renewals in the first three years of the LTP.</a:t>
            </a:r>
          </a:p>
          <a:p>
            <a:pPr marL="457200" lvl="1" indent="0">
              <a:lnSpc>
                <a:spcPct val="100000"/>
              </a:lnSpc>
              <a:spcBef>
                <a:spcPts val="300"/>
              </a:spcBef>
              <a:spcAft>
                <a:spcPts val="600"/>
              </a:spcAft>
              <a:buNone/>
            </a:pPr>
            <a:r>
              <a:rPr lang="en-NZ" sz="2000" b="1"/>
              <a:t>- $480 million: </a:t>
            </a:r>
            <a:r>
              <a:rPr lang="en-NZ" sz="2000"/>
              <a:t>renewing and upgrading our water networks in the first three years of the LTP.</a:t>
            </a:r>
          </a:p>
          <a:p>
            <a:pPr>
              <a:lnSpc>
                <a:spcPct val="100000"/>
              </a:lnSpc>
              <a:spcBef>
                <a:spcPts val="300"/>
              </a:spcBef>
              <a:spcAft>
                <a:spcPts val="600"/>
              </a:spcAft>
            </a:pPr>
            <a:r>
              <a:rPr lang="en-NZ" sz="3000" b="1">
                <a:solidFill>
                  <a:schemeClr val="accent3"/>
                </a:solidFill>
              </a:rPr>
              <a:t>$2.6 billion </a:t>
            </a:r>
            <a:r>
              <a:rPr lang="en-NZ" sz="2200"/>
              <a:t>borrowing for the capital programme and repaying</a:t>
            </a:r>
            <a:r>
              <a:rPr lang="en-NZ" sz="2400"/>
              <a:t> </a:t>
            </a:r>
            <a:r>
              <a:rPr lang="en-NZ" sz="3000" b="1">
                <a:solidFill>
                  <a:schemeClr val="accent3"/>
                </a:solidFill>
              </a:rPr>
              <a:t>$1.2 billion</a:t>
            </a:r>
            <a:r>
              <a:rPr lang="en-NZ" b="1">
                <a:solidFill>
                  <a:schemeClr val="accent3"/>
                </a:solidFill>
              </a:rPr>
              <a:t> </a:t>
            </a:r>
            <a:r>
              <a:rPr lang="en-NZ" sz="2200"/>
              <a:t>of existing debt.</a:t>
            </a:r>
          </a:p>
          <a:p>
            <a:pPr>
              <a:lnSpc>
                <a:spcPct val="100000"/>
              </a:lnSpc>
              <a:spcBef>
                <a:spcPts val="300"/>
              </a:spcBef>
              <a:spcAft>
                <a:spcPts val="600"/>
              </a:spcAft>
            </a:pPr>
            <a:r>
              <a:rPr lang="en-NZ" sz="3000" b="1">
                <a:solidFill>
                  <a:schemeClr val="accent3"/>
                </a:solidFill>
              </a:rPr>
              <a:t>$41 million</a:t>
            </a:r>
            <a:r>
              <a:rPr lang="en-NZ" b="1">
                <a:solidFill>
                  <a:schemeClr val="accent3"/>
                </a:solidFill>
              </a:rPr>
              <a:t> </a:t>
            </a:r>
            <a:r>
              <a:rPr lang="en-NZ" sz="2200"/>
              <a:t>operational cost savings and additional revenue over the whole period of the LTP.</a:t>
            </a:r>
          </a:p>
          <a:p>
            <a:endParaRPr lang="en-NZ" sz="2000"/>
          </a:p>
        </p:txBody>
      </p:sp>
    </p:spTree>
    <p:extLst>
      <p:ext uri="{BB962C8B-B14F-4D97-AF65-F5344CB8AC3E}">
        <p14:creationId xmlns:p14="http://schemas.microsoft.com/office/powerpoint/2010/main" val="3256049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5A80A9-D286-A55E-0939-1445B32601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2926E4-3896-A6F7-B6E5-BE3F5D55CC7C}"/>
              </a:ext>
            </a:extLst>
          </p:cNvPr>
          <p:cNvSpPr>
            <a:spLocks noGrp="1"/>
          </p:cNvSpPr>
          <p:nvPr>
            <p:ph type="title"/>
          </p:nvPr>
        </p:nvSpPr>
        <p:spPr/>
        <p:txBody>
          <a:bodyPr/>
          <a:lstStyle/>
          <a:p>
            <a:r>
              <a:rPr lang="en-NZ"/>
              <a:t>Proposed rates increase</a:t>
            </a:r>
          </a:p>
        </p:txBody>
      </p:sp>
      <p:graphicFrame>
        <p:nvGraphicFramePr>
          <p:cNvPr id="4" name="Content Placeholder 3">
            <a:extLst>
              <a:ext uri="{FF2B5EF4-FFF2-40B4-BE49-F238E27FC236}">
                <a16:creationId xmlns:a16="http://schemas.microsoft.com/office/drawing/2014/main" id="{AAF84596-DA26-5EFA-163F-F979D7356A2E}"/>
              </a:ext>
            </a:extLst>
          </p:cNvPr>
          <p:cNvGraphicFramePr>
            <a:graphicFrameLocks noGrp="1"/>
          </p:cNvGraphicFramePr>
          <p:nvPr>
            <p:ph idx="1"/>
            <p:extLst>
              <p:ext uri="{D42A27DB-BD31-4B8C-83A1-F6EECF244321}">
                <p14:modId xmlns:p14="http://schemas.microsoft.com/office/powerpoint/2010/main" val="2529499321"/>
              </p:ext>
            </p:extLst>
          </p:nvPr>
        </p:nvGraphicFramePr>
        <p:xfrm>
          <a:off x="316853" y="1301750"/>
          <a:ext cx="11518900" cy="2072640"/>
        </p:xfrm>
        <a:graphic>
          <a:graphicData uri="http://schemas.openxmlformats.org/drawingml/2006/table">
            <a:tbl>
              <a:tblPr firstRow="1" bandRow="1">
                <a:tableStyleId>{5C22544A-7EE6-4342-B048-85BDC9FD1C3A}</a:tableStyleId>
              </a:tblPr>
              <a:tblGrid>
                <a:gridCol w="2879725">
                  <a:extLst>
                    <a:ext uri="{9D8B030D-6E8A-4147-A177-3AD203B41FA5}">
                      <a16:colId xmlns:a16="http://schemas.microsoft.com/office/drawing/2014/main" val="3585828818"/>
                    </a:ext>
                  </a:extLst>
                </a:gridCol>
                <a:gridCol w="2879725">
                  <a:extLst>
                    <a:ext uri="{9D8B030D-6E8A-4147-A177-3AD203B41FA5}">
                      <a16:colId xmlns:a16="http://schemas.microsoft.com/office/drawing/2014/main" val="4187782778"/>
                    </a:ext>
                  </a:extLst>
                </a:gridCol>
                <a:gridCol w="2879725">
                  <a:extLst>
                    <a:ext uri="{9D8B030D-6E8A-4147-A177-3AD203B41FA5}">
                      <a16:colId xmlns:a16="http://schemas.microsoft.com/office/drawing/2014/main" val="3710029984"/>
                    </a:ext>
                  </a:extLst>
                </a:gridCol>
                <a:gridCol w="2879725">
                  <a:extLst>
                    <a:ext uri="{9D8B030D-6E8A-4147-A177-3AD203B41FA5}">
                      <a16:colId xmlns:a16="http://schemas.microsoft.com/office/drawing/2014/main" val="1158760795"/>
                    </a:ext>
                  </a:extLst>
                </a:gridCol>
              </a:tblGrid>
              <a:tr h="370840">
                <a:tc>
                  <a:txBody>
                    <a:bodyPr/>
                    <a:lstStyle/>
                    <a:p>
                      <a:endParaRPr lang="en-NZ" sz="2800">
                        <a:solidFill>
                          <a:schemeClr val="tx1"/>
                        </a:solidFill>
                      </a:endParaRPr>
                    </a:p>
                  </a:txBody>
                  <a:tcPr/>
                </a:tc>
                <a:tc>
                  <a:txBody>
                    <a:bodyPr/>
                    <a:lstStyle/>
                    <a:p>
                      <a:r>
                        <a:rPr lang="en-NZ" sz="2800">
                          <a:solidFill>
                            <a:schemeClr val="tx1"/>
                          </a:solidFill>
                        </a:rPr>
                        <a:t>Base rate</a:t>
                      </a:r>
                    </a:p>
                  </a:txBody>
                  <a:tcPr/>
                </a:tc>
                <a:tc>
                  <a:txBody>
                    <a:bodyPr/>
                    <a:lstStyle/>
                    <a:p>
                      <a:r>
                        <a:rPr lang="en-NZ" sz="2800">
                          <a:solidFill>
                            <a:schemeClr val="tx1"/>
                          </a:solidFill>
                        </a:rPr>
                        <a:t>Te Kaha</a:t>
                      </a:r>
                    </a:p>
                  </a:txBody>
                  <a:tcPr/>
                </a:tc>
                <a:tc>
                  <a:txBody>
                    <a:bodyPr/>
                    <a:lstStyle/>
                    <a:p>
                      <a:r>
                        <a:rPr lang="en-NZ" sz="2800">
                          <a:solidFill>
                            <a:schemeClr val="tx1"/>
                          </a:solidFill>
                        </a:rPr>
                        <a:t>Total</a:t>
                      </a:r>
                    </a:p>
                  </a:txBody>
                  <a:tcPr/>
                </a:tc>
                <a:extLst>
                  <a:ext uri="{0D108BD9-81ED-4DB2-BD59-A6C34878D82A}">
                    <a16:rowId xmlns:a16="http://schemas.microsoft.com/office/drawing/2014/main" val="1492813894"/>
                  </a:ext>
                </a:extLst>
              </a:tr>
              <a:tr h="370840">
                <a:tc>
                  <a:txBody>
                    <a:bodyPr/>
                    <a:lstStyle/>
                    <a:p>
                      <a:r>
                        <a:rPr lang="en-NZ" sz="2800"/>
                        <a:t>2024/25</a:t>
                      </a:r>
                    </a:p>
                  </a:txBody>
                  <a:tcPr/>
                </a:tc>
                <a:tc>
                  <a:txBody>
                    <a:bodyPr/>
                    <a:lstStyle/>
                    <a:p>
                      <a:r>
                        <a:rPr lang="en-NZ" sz="2800"/>
                        <a:t>11.08%</a:t>
                      </a:r>
                    </a:p>
                  </a:txBody>
                  <a:tcPr/>
                </a:tc>
                <a:tc>
                  <a:txBody>
                    <a:bodyPr/>
                    <a:lstStyle/>
                    <a:p>
                      <a:r>
                        <a:rPr lang="en-NZ" sz="2800"/>
                        <a:t>2.17%</a:t>
                      </a:r>
                    </a:p>
                  </a:txBody>
                  <a:tcPr/>
                </a:tc>
                <a:tc>
                  <a:txBody>
                    <a:bodyPr/>
                    <a:lstStyle/>
                    <a:p>
                      <a:r>
                        <a:rPr lang="en-NZ" sz="2800"/>
                        <a:t>13.24%</a:t>
                      </a:r>
                    </a:p>
                  </a:txBody>
                  <a:tcPr/>
                </a:tc>
                <a:extLst>
                  <a:ext uri="{0D108BD9-81ED-4DB2-BD59-A6C34878D82A}">
                    <a16:rowId xmlns:a16="http://schemas.microsoft.com/office/drawing/2014/main" val="983648918"/>
                  </a:ext>
                </a:extLst>
              </a:tr>
              <a:tr h="370840">
                <a:tc>
                  <a:txBody>
                    <a:bodyPr/>
                    <a:lstStyle/>
                    <a:p>
                      <a:r>
                        <a:rPr lang="en-NZ" sz="2800"/>
                        <a:t>2025/26</a:t>
                      </a:r>
                    </a:p>
                  </a:txBody>
                  <a:tcPr/>
                </a:tc>
                <a:tc>
                  <a:txBody>
                    <a:bodyPr/>
                    <a:lstStyle/>
                    <a:p>
                      <a:r>
                        <a:rPr lang="en-NZ" sz="2800"/>
                        <a:t>5.98%</a:t>
                      </a:r>
                    </a:p>
                  </a:txBody>
                  <a:tcPr/>
                </a:tc>
                <a:tc>
                  <a:txBody>
                    <a:bodyPr/>
                    <a:lstStyle/>
                    <a:p>
                      <a:r>
                        <a:rPr lang="en-NZ" sz="2800"/>
                        <a:t>1.78%</a:t>
                      </a:r>
                    </a:p>
                  </a:txBody>
                  <a:tcPr/>
                </a:tc>
                <a:tc>
                  <a:txBody>
                    <a:bodyPr/>
                    <a:lstStyle/>
                    <a:p>
                      <a:r>
                        <a:rPr lang="en-NZ" sz="2800"/>
                        <a:t>7.76%</a:t>
                      </a:r>
                    </a:p>
                  </a:txBody>
                  <a:tcPr/>
                </a:tc>
                <a:extLst>
                  <a:ext uri="{0D108BD9-81ED-4DB2-BD59-A6C34878D82A}">
                    <a16:rowId xmlns:a16="http://schemas.microsoft.com/office/drawing/2014/main" val="2142946513"/>
                  </a:ext>
                </a:extLst>
              </a:tr>
              <a:tr h="370840">
                <a:tc>
                  <a:txBody>
                    <a:bodyPr/>
                    <a:lstStyle/>
                    <a:p>
                      <a:r>
                        <a:rPr lang="en-NZ" sz="2800"/>
                        <a:t>2026/27</a:t>
                      </a:r>
                    </a:p>
                  </a:txBody>
                  <a:tcPr/>
                </a:tc>
                <a:tc>
                  <a:txBody>
                    <a:bodyPr/>
                    <a:lstStyle/>
                    <a:p>
                      <a:r>
                        <a:rPr lang="en-NZ" sz="2800"/>
                        <a:t>3.99%</a:t>
                      </a:r>
                    </a:p>
                  </a:txBody>
                  <a:tcPr/>
                </a:tc>
                <a:tc>
                  <a:txBody>
                    <a:bodyPr/>
                    <a:lstStyle/>
                    <a:p>
                      <a:r>
                        <a:rPr lang="en-NZ" sz="2800"/>
                        <a:t>0.69%</a:t>
                      </a:r>
                    </a:p>
                  </a:txBody>
                  <a:tcPr/>
                </a:tc>
                <a:tc>
                  <a:txBody>
                    <a:bodyPr/>
                    <a:lstStyle/>
                    <a:p>
                      <a:r>
                        <a:rPr lang="en-NZ" sz="2800"/>
                        <a:t>4.67%</a:t>
                      </a:r>
                    </a:p>
                  </a:txBody>
                  <a:tcPr/>
                </a:tc>
                <a:extLst>
                  <a:ext uri="{0D108BD9-81ED-4DB2-BD59-A6C34878D82A}">
                    <a16:rowId xmlns:a16="http://schemas.microsoft.com/office/drawing/2014/main" val="632647450"/>
                  </a:ext>
                </a:extLst>
              </a:tr>
            </a:tbl>
          </a:graphicData>
        </a:graphic>
      </p:graphicFrame>
      <p:sp>
        <p:nvSpPr>
          <p:cNvPr id="5" name="Content Placeholder 2">
            <a:extLst>
              <a:ext uri="{FF2B5EF4-FFF2-40B4-BE49-F238E27FC236}">
                <a16:creationId xmlns:a16="http://schemas.microsoft.com/office/drawing/2014/main" id="{F28CAE0E-4D4D-3448-16A0-485E1BC403E7}"/>
              </a:ext>
            </a:extLst>
          </p:cNvPr>
          <p:cNvSpPr txBox="1">
            <a:spLocks/>
          </p:cNvSpPr>
          <p:nvPr/>
        </p:nvSpPr>
        <p:spPr>
          <a:xfrm>
            <a:off x="316853" y="3920331"/>
            <a:ext cx="11370304" cy="225186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300"/>
              </a:spcBef>
              <a:spcAft>
                <a:spcPts val="600"/>
              </a:spcAft>
            </a:pPr>
            <a:r>
              <a:rPr lang="en-NZ" sz="2400"/>
              <a:t>Tough economic environment.</a:t>
            </a:r>
          </a:p>
          <a:p>
            <a:pPr>
              <a:lnSpc>
                <a:spcPct val="100000"/>
              </a:lnSpc>
              <a:spcBef>
                <a:spcPts val="300"/>
              </a:spcBef>
              <a:spcAft>
                <a:spcPts val="600"/>
              </a:spcAft>
            </a:pPr>
            <a:r>
              <a:rPr lang="en-NZ" sz="2400"/>
              <a:t>Coincides with investment in Te Kaha and a reduction of $19 million in the CCHL dividend. </a:t>
            </a:r>
          </a:p>
          <a:p>
            <a:pPr>
              <a:lnSpc>
                <a:spcPct val="100000"/>
              </a:lnSpc>
              <a:spcBef>
                <a:spcPts val="300"/>
              </a:spcBef>
              <a:spcAft>
                <a:spcPts val="600"/>
              </a:spcAft>
            </a:pPr>
            <a:r>
              <a:rPr lang="en-NZ" sz="2400"/>
              <a:t>Limited control over a significant proportion of our proposed average rates increase – approx. 12% of the 13.24% is due to increased inflation, insurance and interest costs.</a:t>
            </a:r>
          </a:p>
          <a:p>
            <a:endParaRPr lang="en-NZ" sz="2000"/>
          </a:p>
        </p:txBody>
      </p:sp>
    </p:spTree>
    <p:extLst>
      <p:ext uri="{BB962C8B-B14F-4D97-AF65-F5344CB8AC3E}">
        <p14:creationId xmlns:p14="http://schemas.microsoft.com/office/powerpoint/2010/main" val="3186525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73F689-D6B4-6A19-0AB4-68E1114A31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7FC307-7AF9-E696-47A1-69B7947393E0}"/>
              </a:ext>
            </a:extLst>
          </p:cNvPr>
          <p:cNvSpPr>
            <a:spLocks noGrp="1"/>
          </p:cNvSpPr>
          <p:nvPr>
            <p:ph type="title"/>
          </p:nvPr>
        </p:nvSpPr>
        <p:spPr/>
        <p:txBody>
          <a:bodyPr/>
          <a:lstStyle/>
          <a:p>
            <a:r>
              <a:rPr lang="en-NZ"/>
              <a:t>Proposed rates increase</a:t>
            </a:r>
          </a:p>
        </p:txBody>
      </p:sp>
      <p:sp>
        <p:nvSpPr>
          <p:cNvPr id="5" name="Content Placeholder 2">
            <a:extLst>
              <a:ext uri="{FF2B5EF4-FFF2-40B4-BE49-F238E27FC236}">
                <a16:creationId xmlns:a16="http://schemas.microsoft.com/office/drawing/2014/main" id="{27FAA3C8-A27A-1D27-2AFA-436F0329692F}"/>
              </a:ext>
            </a:extLst>
          </p:cNvPr>
          <p:cNvSpPr txBox="1">
            <a:spLocks/>
          </p:cNvSpPr>
          <p:nvPr/>
        </p:nvSpPr>
        <p:spPr>
          <a:xfrm>
            <a:off x="316871" y="2105219"/>
            <a:ext cx="11370304" cy="4171756"/>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300"/>
              </a:spcBef>
              <a:spcAft>
                <a:spcPts val="600"/>
              </a:spcAft>
            </a:pPr>
            <a:endParaRPr lang="en-NZ" sz="2400" dirty="0"/>
          </a:p>
          <a:p>
            <a:pPr>
              <a:lnSpc>
                <a:spcPct val="100000"/>
              </a:lnSpc>
              <a:spcBef>
                <a:spcPts val="300"/>
              </a:spcBef>
              <a:spcAft>
                <a:spcPts val="600"/>
              </a:spcAft>
            </a:pPr>
            <a:r>
              <a:rPr lang="en-NZ" sz="2400" dirty="0"/>
              <a:t>Average residential rates increase: </a:t>
            </a:r>
            <a:r>
              <a:rPr lang="en-NZ" sz="3200" b="1" dirty="0">
                <a:solidFill>
                  <a:schemeClr val="accent3"/>
                </a:solidFill>
              </a:rPr>
              <a:t>12.4% </a:t>
            </a:r>
          </a:p>
          <a:p>
            <a:pPr marL="457200" lvl="1" indent="0">
              <a:lnSpc>
                <a:spcPct val="100000"/>
              </a:lnSpc>
              <a:spcBef>
                <a:spcPts val="300"/>
              </a:spcBef>
              <a:spcAft>
                <a:spcPts val="600"/>
              </a:spcAft>
              <a:buNone/>
            </a:pPr>
            <a:r>
              <a:rPr lang="en-NZ" sz="2000" dirty="0"/>
              <a:t> - For an average house (value: $764,364) that’s an extra $416.23 a year, or $8 a week.</a:t>
            </a:r>
          </a:p>
          <a:p>
            <a:pPr marL="457200" lvl="1" indent="0">
              <a:lnSpc>
                <a:spcPct val="100000"/>
              </a:lnSpc>
              <a:spcBef>
                <a:spcPts val="300"/>
              </a:spcBef>
              <a:spcAft>
                <a:spcPts val="600"/>
              </a:spcAft>
              <a:buNone/>
            </a:pPr>
            <a:endParaRPr lang="en-NZ" sz="2000" dirty="0">
              <a:ea typeface="Source Sans Pro"/>
            </a:endParaRPr>
          </a:p>
          <a:p>
            <a:pPr>
              <a:lnSpc>
                <a:spcPct val="100000"/>
              </a:lnSpc>
              <a:spcBef>
                <a:spcPts val="300"/>
              </a:spcBef>
              <a:spcAft>
                <a:spcPts val="600"/>
              </a:spcAft>
            </a:pPr>
            <a:r>
              <a:rPr lang="en-NZ" sz="2400" dirty="0"/>
              <a:t>Over the course of the 10 years of this LTP, the proposed rates increases average 4.72% a year, or 57.76% cumulatively. </a:t>
            </a:r>
            <a:endParaRPr lang="en-NZ" sz="2400" dirty="0">
              <a:ea typeface="Source Sans Pro"/>
            </a:endParaRPr>
          </a:p>
          <a:p>
            <a:pPr>
              <a:lnSpc>
                <a:spcPct val="100000"/>
              </a:lnSpc>
              <a:spcBef>
                <a:spcPts val="300"/>
              </a:spcBef>
              <a:spcAft>
                <a:spcPts val="600"/>
              </a:spcAft>
            </a:pPr>
            <a:endParaRPr lang="en-NZ" sz="2400" dirty="0"/>
          </a:p>
          <a:p>
            <a:endParaRPr lang="en-NZ" sz="2000" dirty="0"/>
          </a:p>
        </p:txBody>
      </p:sp>
      <p:pic>
        <p:nvPicPr>
          <p:cNvPr id="8" name="Content Placeholder 7">
            <a:extLst>
              <a:ext uri="{FF2B5EF4-FFF2-40B4-BE49-F238E27FC236}">
                <a16:creationId xmlns:a16="http://schemas.microsoft.com/office/drawing/2014/main" id="{2540EDFA-1C44-F223-B0DB-F1CFABB290EE}"/>
              </a:ext>
            </a:extLst>
          </p:cNvPr>
          <p:cNvPicPr>
            <a:picLocks noGrp="1" noChangeAspect="1"/>
          </p:cNvPicPr>
          <p:nvPr>
            <p:ph idx="1"/>
          </p:nvPr>
        </p:nvPicPr>
        <p:blipFill>
          <a:blip r:embed="rId2"/>
          <a:stretch>
            <a:fillRect/>
          </a:stretch>
        </p:blipFill>
        <p:spPr>
          <a:xfrm>
            <a:off x="2574279" y="1154354"/>
            <a:ext cx="6379221" cy="950865"/>
          </a:xfrm>
        </p:spPr>
      </p:pic>
    </p:spTree>
    <p:extLst>
      <p:ext uri="{BB962C8B-B14F-4D97-AF65-F5344CB8AC3E}">
        <p14:creationId xmlns:p14="http://schemas.microsoft.com/office/powerpoint/2010/main" val="1976762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7BD2A9-E719-9254-550F-91E0C3E55B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6FFA68-D98E-8616-0FF4-08FEEC696C1E}"/>
              </a:ext>
            </a:extLst>
          </p:cNvPr>
          <p:cNvSpPr>
            <a:spLocks noGrp="1"/>
          </p:cNvSpPr>
          <p:nvPr>
            <p:ph type="title"/>
          </p:nvPr>
        </p:nvSpPr>
        <p:spPr>
          <a:xfrm>
            <a:off x="240671" y="1048534"/>
            <a:ext cx="4339842" cy="570331"/>
          </a:xfrm>
        </p:spPr>
        <p:txBody>
          <a:bodyPr>
            <a:noAutofit/>
          </a:bodyPr>
          <a:lstStyle/>
          <a:p>
            <a:r>
              <a:rPr lang="en-NZ" sz="1600"/>
              <a:t>Operational spending over the next 10 years</a:t>
            </a:r>
          </a:p>
        </p:txBody>
      </p:sp>
      <p:pic>
        <p:nvPicPr>
          <p:cNvPr id="4" name="Picture 3">
            <a:extLst>
              <a:ext uri="{FF2B5EF4-FFF2-40B4-BE49-F238E27FC236}">
                <a16:creationId xmlns:a16="http://schemas.microsoft.com/office/drawing/2014/main" id="{DCE8DF85-0699-59F0-625B-4B708F2290EC}"/>
              </a:ext>
            </a:extLst>
          </p:cNvPr>
          <p:cNvPicPr>
            <a:picLocks noChangeAspect="1"/>
          </p:cNvPicPr>
          <p:nvPr/>
        </p:nvPicPr>
        <p:blipFill>
          <a:blip r:embed="rId2"/>
          <a:stretch>
            <a:fillRect/>
          </a:stretch>
        </p:blipFill>
        <p:spPr>
          <a:xfrm>
            <a:off x="240670" y="1592738"/>
            <a:ext cx="4339843" cy="4386093"/>
          </a:xfrm>
          <a:prstGeom prst="rect">
            <a:avLst/>
          </a:prstGeom>
        </p:spPr>
      </p:pic>
      <p:pic>
        <p:nvPicPr>
          <p:cNvPr id="6" name="Picture 5">
            <a:extLst>
              <a:ext uri="{FF2B5EF4-FFF2-40B4-BE49-F238E27FC236}">
                <a16:creationId xmlns:a16="http://schemas.microsoft.com/office/drawing/2014/main" id="{97273767-AF1F-00C5-4056-7A80DD826780}"/>
              </a:ext>
            </a:extLst>
          </p:cNvPr>
          <p:cNvPicPr>
            <a:picLocks noChangeAspect="1"/>
          </p:cNvPicPr>
          <p:nvPr/>
        </p:nvPicPr>
        <p:blipFill>
          <a:blip r:embed="rId3"/>
          <a:stretch>
            <a:fillRect/>
          </a:stretch>
        </p:blipFill>
        <p:spPr>
          <a:xfrm>
            <a:off x="4764422" y="1618865"/>
            <a:ext cx="4374149" cy="4295478"/>
          </a:xfrm>
          <a:prstGeom prst="rect">
            <a:avLst/>
          </a:prstGeom>
        </p:spPr>
      </p:pic>
      <p:sp>
        <p:nvSpPr>
          <p:cNvPr id="7" name="Title 1">
            <a:extLst>
              <a:ext uri="{FF2B5EF4-FFF2-40B4-BE49-F238E27FC236}">
                <a16:creationId xmlns:a16="http://schemas.microsoft.com/office/drawing/2014/main" id="{0C4A6FF2-0BA7-624A-C62A-D1BC52735EFB}"/>
              </a:ext>
            </a:extLst>
          </p:cNvPr>
          <p:cNvSpPr txBox="1">
            <a:spLocks/>
          </p:cNvSpPr>
          <p:nvPr/>
        </p:nvSpPr>
        <p:spPr>
          <a:xfrm>
            <a:off x="240670" y="373199"/>
            <a:ext cx="5718494" cy="65791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accent3"/>
                </a:solidFill>
                <a:latin typeface="+mj-lt"/>
                <a:ea typeface="+mj-ea"/>
                <a:cs typeface="+mj-cs"/>
              </a:defRPr>
            </a:lvl1pPr>
          </a:lstStyle>
          <a:p>
            <a:r>
              <a:rPr lang="en-NZ"/>
              <a:t>Our</a:t>
            </a:r>
            <a:r>
              <a:rPr lang="en-NZ" sz="2200"/>
              <a:t> </a:t>
            </a:r>
            <a:r>
              <a:rPr lang="en-NZ"/>
              <a:t>proposed spending</a:t>
            </a:r>
          </a:p>
        </p:txBody>
      </p:sp>
      <p:sp>
        <p:nvSpPr>
          <p:cNvPr id="8" name="Content Placeholder 2">
            <a:extLst>
              <a:ext uri="{FF2B5EF4-FFF2-40B4-BE49-F238E27FC236}">
                <a16:creationId xmlns:a16="http://schemas.microsoft.com/office/drawing/2014/main" id="{4D5E9FE8-680A-3A5B-2D7E-BB88226116A9}"/>
              </a:ext>
            </a:extLst>
          </p:cNvPr>
          <p:cNvSpPr txBox="1">
            <a:spLocks/>
          </p:cNvSpPr>
          <p:nvPr/>
        </p:nvSpPr>
        <p:spPr>
          <a:xfrm>
            <a:off x="9217977" y="1528251"/>
            <a:ext cx="2859247" cy="438609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None/>
            </a:pPr>
            <a:r>
              <a:rPr lang="en-NZ" sz="2000"/>
              <a:t>Our focus:</a:t>
            </a:r>
          </a:p>
          <a:p>
            <a:pPr>
              <a:lnSpc>
                <a:spcPct val="100000"/>
              </a:lnSpc>
              <a:spcBef>
                <a:spcPts val="300"/>
              </a:spcBef>
              <a:spcAft>
                <a:spcPts val="600"/>
              </a:spcAft>
            </a:pPr>
            <a:r>
              <a:rPr lang="en-NZ" sz="2000"/>
              <a:t>A deliverable capital programme.</a:t>
            </a:r>
          </a:p>
          <a:p>
            <a:pPr>
              <a:lnSpc>
                <a:spcPct val="100000"/>
              </a:lnSpc>
              <a:spcBef>
                <a:spcPts val="300"/>
              </a:spcBef>
              <a:spcAft>
                <a:spcPts val="600"/>
              </a:spcAft>
            </a:pPr>
            <a:r>
              <a:rPr lang="en-NZ" sz="2000"/>
              <a:t>Continuing to deliver the core services that our residents expect.</a:t>
            </a:r>
          </a:p>
          <a:p>
            <a:pPr>
              <a:lnSpc>
                <a:spcPct val="100000"/>
              </a:lnSpc>
              <a:spcBef>
                <a:spcPts val="300"/>
              </a:spcBef>
              <a:spcAft>
                <a:spcPts val="600"/>
              </a:spcAft>
            </a:pPr>
            <a:r>
              <a:rPr lang="en-NZ" sz="2000"/>
              <a:t>Investing appropriately in the future of our city.</a:t>
            </a:r>
          </a:p>
          <a:p>
            <a:pPr>
              <a:lnSpc>
                <a:spcPct val="100000"/>
              </a:lnSpc>
              <a:spcBef>
                <a:spcPts val="300"/>
              </a:spcBef>
              <a:spcAft>
                <a:spcPts val="600"/>
              </a:spcAft>
            </a:pPr>
            <a:r>
              <a:rPr lang="en-NZ" sz="2000"/>
              <a:t>Mitigating and adapting to climate change.</a:t>
            </a:r>
          </a:p>
          <a:p>
            <a:endParaRPr lang="en-NZ" sz="2000"/>
          </a:p>
        </p:txBody>
      </p:sp>
      <p:sp>
        <p:nvSpPr>
          <p:cNvPr id="9" name="Title 1">
            <a:extLst>
              <a:ext uri="{FF2B5EF4-FFF2-40B4-BE49-F238E27FC236}">
                <a16:creationId xmlns:a16="http://schemas.microsoft.com/office/drawing/2014/main" id="{8CDDD5CC-C6FE-FE52-3B46-998CE1AE769E}"/>
              </a:ext>
            </a:extLst>
          </p:cNvPr>
          <p:cNvSpPr txBox="1">
            <a:spLocks/>
          </p:cNvSpPr>
          <p:nvPr/>
        </p:nvSpPr>
        <p:spPr>
          <a:xfrm>
            <a:off x="4685016" y="1048534"/>
            <a:ext cx="4339842" cy="57033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600" kern="1200">
                <a:solidFill>
                  <a:schemeClr val="accent3"/>
                </a:solidFill>
                <a:latin typeface="+mj-lt"/>
                <a:ea typeface="+mj-ea"/>
                <a:cs typeface="+mj-cs"/>
              </a:defRPr>
            </a:lvl1pPr>
          </a:lstStyle>
          <a:p>
            <a:r>
              <a:rPr lang="en-NZ" sz="1600"/>
              <a:t>Capital expenditure over the next 10 years</a:t>
            </a:r>
          </a:p>
        </p:txBody>
      </p:sp>
    </p:spTree>
    <p:extLst>
      <p:ext uri="{BB962C8B-B14F-4D97-AF65-F5344CB8AC3E}">
        <p14:creationId xmlns:p14="http://schemas.microsoft.com/office/powerpoint/2010/main" val="3626989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A9990-2B32-10AD-35D3-FFBA299DF2EA}"/>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EDF21EA4-B873-A1F6-AF97-2D26EE4620A1}"/>
              </a:ext>
            </a:extLst>
          </p:cNvPr>
          <p:cNvPicPr>
            <a:picLocks noChangeAspect="1"/>
          </p:cNvPicPr>
          <p:nvPr/>
        </p:nvPicPr>
        <p:blipFill rotWithShape="1">
          <a:blip r:embed="rId2"/>
          <a:srcRect l="34873" t="12072" r="7748" b="5089"/>
          <a:stretch/>
        </p:blipFill>
        <p:spPr>
          <a:xfrm>
            <a:off x="8990962" y="1137953"/>
            <a:ext cx="3032772" cy="1591426"/>
          </a:xfrm>
          <a:prstGeom prst="rect">
            <a:avLst/>
          </a:prstGeom>
        </p:spPr>
      </p:pic>
      <p:sp>
        <p:nvSpPr>
          <p:cNvPr id="2" name="Title 1">
            <a:extLst>
              <a:ext uri="{FF2B5EF4-FFF2-40B4-BE49-F238E27FC236}">
                <a16:creationId xmlns:a16="http://schemas.microsoft.com/office/drawing/2014/main" id="{CDC525F5-30C8-7162-CD5B-D1369C8CF50B}"/>
              </a:ext>
            </a:extLst>
          </p:cNvPr>
          <p:cNvSpPr>
            <a:spLocks noGrp="1"/>
          </p:cNvSpPr>
          <p:nvPr>
            <p:ph type="title"/>
          </p:nvPr>
        </p:nvSpPr>
        <p:spPr/>
        <p:txBody>
          <a:bodyPr/>
          <a:lstStyle/>
          <a:p>
            <a:r>
              <a:rPr lang="en-NZ"/>
              <a:t>Delivering the services that matter to our residents</a:t>
            </a:r>
          </a:p>
        </p:txBody>
      </p:sp>
      <p:sp>
        <p:nvSpPr>
          <p:cNvPr id="3" name="Content Placeholder 2">
            <a:extLst>
              <a:ext uri="{FF2B5EF4-FFF2-40B4-BE49-F238E27FC236}">
                <a16:creationId xmlns:a16="http://schemas.microsoft.com/office/drawing/2014/main" id="{2FE7B1C1-E112-ED03-B5AA-40FEDF2C16FD}"/>
              </a:ext>
            </a:extLst>
          </p:cNvPr>
          <p:cNvSpPr>
            <a:spLocks noGrp="1"/>
          </p:cNvSpPr>
          <p:nvPr>
            <p:ph idx="1"/>
          </p:nvPr>
        </p:nvSpPr>
        <p:spPr>
          <a:xfrm>
            <a:off x="335921" y="3705490"/>
            <a:ext cx="2426329" cy="2114285"/>
          </a:xfrm>
          <a:solidFill>
            <a:schemeClr val="accent1">
              <a:lumMod val="20000"/>
              <a:lumOff val="80000"/>
            </a:schemeClr>
          </a:solidFill>
          <a:ln>
            <a:solidFill>
              <a:schemeClr val="accent1">
                <a:lumMod val="40000"/>
                <a:lumOff val="60000"/>
              </a:schemeClr>
            </a:solidFill>
          </a:ln>
        </p:spPr>
        <p:txBody>
          <a:bodyPr vert="horz" lIns="91440" tIns="45720" rIns="91440" bIns="45720" rtlCol="0" anchor="t">
            <a:noAutofit/>
          </a:bodyPr>
          <a:lstStyle/>
          <a:p>
            <a:pPr marL="0" indent="0">
              <a:lnSpc>
                <a:spcPct val="100000"/>
              </a:lnSpc>
              <a:spcBef>
                <a:spcPts val="300"/>
              </a:spcBef>
              <a:spcAft>
                <a:spcPts val="600"/>
              </a:spcAft>
              <a:buNone/>
            </a:pPr>
            <a:r>
              <a:rPr lang="en-NZ" sz="1800" b="1">
                <a:solidFill>
                  <a:schemeClr val="accent3"/>
                </a:solidFill>
              </a:rPr>
              <a:t>Drinking water supply</a:t>
            </a:r>
          </a:p>
          <a:p>
            <a:pPr marL="0" indent="0">
              <a:lnSpc>
                <a:spcPct val="100000"/>
              </a:lnSpc>
              <a:spcBef>
                <a:spcPts val="300"/>
              </a:spcBef>
              <a:spcAft>
                <a:spcPts val="600"/>
              </a:spcAft>
              <a:buNone/>
            </a:pPr>
            <a:r>
              <a:rPr lang="en-NZ" sz="1800" b="1"/>
              <a:t>$873 million </a:t>
            </a:r>
            <a:r>
              <a:rPr lang="en-NZ" sz="1800"/>
              <a:t>over 10 years.</a:t>
            </a:r>
            <a:endParaRPr lang="en-NZ" sz="1800">
              <a:ea typeface="Source Sans Pro"/>
            </a:endParaRPr>
          </a:p>
          <a:p>
            <a:pPr marL="0" indent="0">
              <a:lnSpc>
                <a:spcPct val="100000"/>
              </a:lnSpc>
              <a:spcBef>
                <a:spcPts val="300"/>
              </a:spcBef>
              <a:spcAft>
                <a:spcPts val="600"/>
              </a:spcAft>
              <a:buNone/>
            </a:pPr>
            <a:r>
              <a:rPr lang="en-NZ" sz="1600"/>
              <a:t>Currently we have a target of 25% for leak rate – will reduce this to 20% by 2030 and 15% by 2034. </a:t>
            </a:r>
            <a:endParaRPr lang="en-NZ" sz="1600">
              <a:ea typeface="Source Sans Pro"/>
            </a:endParaRPr>
          </a:p>
          <a:p>
            <a:pPr>
              <a:lnSpc>
                <a:spcPct val="100000"/>
              </a:lnSpc>
              <a:spcBef>
                <a:spcPts val="300"/>
              </a:spcBef>
              <a:spcAft>
                <a:spcPts val="600"/>
              </a:spcAft>
            </a:pPr>
            <a:endParaRPr lang="en-NZ" sz="2200"/>
          </a:p>
          <a:p>
            <a:pPr>
              <a:lnSpc>
                <a:spcPct val="100000"/>
              </a:lnSpc>
              <a:spcBef>
                <a:spcPts val="300"/>
              </a:spcBef>
              <a:spcAft>
                <a:spcPts val="600"/>
              </a:spcAft>
            </a:pPr>
            <a:endParaRPr lang="en-NZ" sz="2200"/>
          </a:p>
        </p:txBody>
      </p:sp>
      <p:pic>
        <p:nvPicPr>
          <p:cNvPr id="5" name="Picture 4">
            <a:extLst>
              <a:ext uri="{FF2B5EF4-FFF2-40B4-BE49-F238E27FC236}">
                <a16:creationId xmlns:a16="http://schemas.microsoft.com/office/drawing/2014/main" id="{0B8AA02A-658E-B62D-F43F-4451CFCDAD26}"/>
              </a:ext>
            </a:extLst>
          </p:cNvPr>
          <p:cNvPicPr>
            <a:picLocks noChangeAspect="1"/>
          </p:cNvPicPr>
          <p:nvPr/>
        </p:nvPicPr>
        <p:blipFill rotWithShape="1">
          <a:blip r:embed="rId3"/>
          <a:srcRect l="3929" t="4397" r="4440" b="1754"/>
          <a:stretch/>
        </p:blipFill>
        <p:spPr>
          <a:xfrm>
            <a:off x="316870" y="1137953"/>
            <a:ext cx="2426329" cy="2597348"/>
          </a:xfrm>
          <a:prstGeom prst="rect">
            <a:avLst/>
          </a:prstGeom>
          <a:solidFill>
            <a:schemeClr val="accent1">
              <a:lumMod val="20000"/>
              <a:lumOff val="80000"/>
            </a:schemeClr>
          </a:solidFill>
          <a:ln>
            <a:noFill/>
          </a:ln>
        </p:spPr>
      </p:pic>
      <p:sp>
        <p:nvSpPr>
          <p:cNvPr id="6" name="Content Placeholder 2">
            <a:extLst>
              <a:ext uri="{FF2B5EF4-FFF2-40B4-BE49-F238E27FC236}">
                <a16:creationId xmlns:a16="http://schemas.microsoft.com/office/drawing/2014/main" id="{C6117DE2-83E2-AA53-7C03-4D0A65ABBA4A}"/>
              </a:ext>
            </a:extLst>
          </p:cNvPr>
          <p:cNvSpPr txBox="1">
            <a:spLocks/>
          </p:cNvSpPr>
          <p:nvPr/>
        </p:nvSpPr>
        <p:spPr>
          <a:xfrm>
            <a:off x="3250571" y="3735302"/>
            <a:ext cx="2426329" cy="2084474"/>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a:solidFill>
                  <a:schemeClr val="accent3"/>
                </a:solidFill>
              </a:rPr>
              <a:t>Stormwater and flood protection</a:t>
            </a:r>
          </a:p>
          <a:p>
            <a:pPr marL="0" indent="0">
              <a:lnSpc>
                <a:spcPct val="100000"/>
              </a:lnSpc>
              <a:spcBef>
                <a:spcPts val="300"/>
              </a:spcBef>
              <a:spcAft>
                <a:spcPts val="600"/>
              </a:spcAft>
              <a:buNone/>
            </a:pPr>
            <a:r>
              <a:rPr lang="en-NZ" sz="1800" b="1"/>
              <a:t>$912 million</a:t>
            </a:r>
            <a:r>
              <a:rPr lang="en-NZ" sz="1800"/>
              <a:t> on infrastructure over the next 10 years.</a:t>
            </a:r>
          </a:p>
          <a:p>
            <a:pPr marL="0" indent="0">
              <a:lnSpc>
                <a:spcPct val="100000"/>
              </a:lnSpc>
              <a:spcBef>
                <a:spcPts val="300"/>
              </a:spcBef>
              <a:spcAft>
                <a:spcPts val="600"/>
              </a:spcAft>
              <a:buNone/>
            </a:pPr>
            <a:endParaRPr lang="en-NZ" sz="2200"/>
          </a:p>
          <a:p>
            <a:pPr>
              <a:lnSpc>
                <a:spcPct val="100000"/>
              </a:lnSpc>
              <a:spcBef>
                <a:spcPts val="300"/>
              </a:spcBef>
              <a:spcAft>
                <a:spcPts val="600"/>
              </a:spcAft>
            </a:pPr>
            <a:endParaRPr lang="en-NZ" sz="2200"/>
          </a:p>
        </p:txBody>
      </p:sp>
      <p:sp>
        <p:nvSpPr>
          <p:cNvPr id="7" name="Content Placeholder 2">
            <a:extLst>
              <a:ext uri="{FF2B5EF4-FFF2-40B4-BE49-F238E27FC236}">
                <a16:creationId xmlns:a16="http://schemas.microsoft.com/office/drawing/2014/main" id="{188196CB-F2C8-D644-8E8F-CA1975CE14F6}"/>
              </a:ext>
            </a:extLst>
          </p:cNvPr>
          <p:cNvSpPr txBox="1">
            <a:spLocks/>
          </p:cNvSpPr>
          <p:nvPr/>
        </p:nvSpPr>
        <p:spPr>
          <a:xfrm>
            <a:off x="6123937" y="3735300"/>
            <a:ext cx="2426329" cy="2084475"/>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a:solidFill>
                  <a:schemeClr val="accent3"/>
                </a:solidFill>
              </a:rPr>
              <a:t>Wastewater</a:t>
            </a:r>
          </a:p>
          <a:p>
            <a:pPr>
              <a:lnSpc>
                <a:spcPct val="100000"/>
              </a:lnSpc>
              <a:spcBef>
                <a:spcPts val="300"/>
              </a:spcBef>
              <a:spcAft>
                <a:spcPts val="600"/>
              </a:spcAft>
            </a:pPr>
            <a:r>
              <a:rPr lang="en-NZ" sz="1800" b="1"/>
              <a:t>$964 million</a:t>
            </a:r>
            <a:r>
              <a:rPr lang="en-NZ" sz="1800"/>
              <a:t> over 10 years on infrastructure.</a:t>
            </a:r>
          </a:p>
          <a:p>
            <a:pPr marL="0" indent="0">
              <a:lnSpc>
                <a:spcPct val="100000"/>
              </a:lnSpc>
              <a:spcBef>
                <a:spcPts val="300"/>
              </a:spcBef>
              <a:spcAft>
                <a:spcPts val="600"/>
              </a:spcAft>
              <a:buNone/>
            </a:pPr>
            <a:endParaRPr lang="en-NZ" sz="2200"/>
          </a:p>
        </p:txBody>
      </p:sp>
      <p:sp>
        <p:nvSpPr>
          <p:cNvPr id="8" name="Content Placeholder 2">
            <a:extLst>
              <a:ext uri="{FF2B5EF4-FFF2-40B4-BE49-F238E27FC236}">
                <a16:creationId xmlns:a16="http://schemas.microsoft.com/office/drawing/2014/main" id="{A76D9CD1-B65C-C6E3-295B-EDEB5CFD6F6B}"/>
              </a:ext>
            </a:extLst>
          </p:cNvPr>
          <p:cNvSpPr txBox="1">
            <a:spLocks/>
          </p:cNvSpPr>
          <p:nvPr/>
        </p:nvSpPr>
        <p:spPr>
          <a:xfrm>
            <a:off x="8981437" y="2729379"/>
            <a:ext cx="3042297" cy="3508948"/>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a:solidFill>
                  <a:schemeClr val="accent3"/>
                </a:solidFill>
              </a:rPr>
              <a:t>Transport</a:t>
            </a:r>
          </a:p>
          <a:p>
            <a:pPr marL="0" indent="0">
              <a:lnSpc>
                <a:spcPct val="100000"/>
              </a:lnSpc>
              <a:spcBef>
                <a:spcPts val="300"/>
              </a:spcBef>
              <a:spcAft>
                <a:spcPts val="600"/>
              </a:spcAft>
              <a:buNone/>
            </a:pPr>
            <a:r>
              <a:rPr lang="en-NZ" sz="1800" b="1"/>
              <a:t>$1.6 billion</a:t>
            </a:r>
            <a:r>
              <a:rPr lang="en-NZ" sz="1800"/>
              <a:t> over 10 years on infrastructure.</a:t>
            </a:r>
          </a:p>
          <a:p>
            <a:pPr>
              <a:lnSpc>
                <a:spcPct val="100000"/>
              </a:lnSpc>
              <a:spcBef>
                <a:spcPts val="300"/>
              </a:spcBef>
              <a:spcAft>
                <a:spcPts val="600"/>
              </a:spcAft>
            </a:pPr>
            <a:r>
              <a:rPr lang="en-NZ" sz="1600"/>
              <a:t>$1 billion on roads, footpaths and road infrastructure renewals.</a:t>
            </a:r>
          </a:p>
          <a:p>
            <a:pPr>
              <a:lnSpc>
                <a:spcPct val="100000"/>
              </a:lnSpc>
              <a:spcBef>
                <a:spcPts val="300"/>
              </a:spcBef>
              <a:spcAft>
                <a:spcPts val="600"/>
              </a:spcAft>
            </a:pPr>
            <a:r>
              <a:rPr lang="en-NZ" sz="1600"/>
              <a:t>$199 million on major cycleways.</a:t>
            </a:r>
          </a:p>
          <a:p>
            <a:pPr>
              <a:lnSpc>
                <a:spcPct val="100000"/>
              </a:lnSpc>
              <a:spcBef>
                <a:spcPts val="300"/>
              </a:spcBef>
              <a:spcAft>
                <a:spcPts val="600"/>
              </a:spcAft>
            </a:pPr>
            <a:r>
              <a:rPr lang="en-NZ" sz="1600"/>
              <a:t>$101 million on bus infrastructure – bus lanes shelters, intersection changes etc. </a:t>
            </a:r>
          </a:p>
          <a:p>
            <a:pPr marL="0" indent="0">
              <a:lnSpc>
                <a:spcPct val="100000"/>
              </a:lnSpc>
              <a:spcBef>
                <a:spcPts val="300"/>
              </a:spcBef>
              <a:spcAft>
                <a:spcPts val="600"/>
              </a:spcAft>
              <a:buNone/>
            </a:pPr>
            <a:endParaRPr lang="en-NZ" sz="2200"/>
          </a:p>
        </p:txBody>
      </p:sp>
      <p:pic>
        <p:nvPicPr>
          <p:cNvPr id="12" name="Picture 11">
            <a:extLst>
              <a:ext uri="{FF2B5EF4-FFF2-40B4-BE49-F238E27FC236}">
                <a16:creationId xmlns:a16="http://schemas.microsoft.com/office/drawing/2014/main" id="{F78697F6-9F2C-5B30-ED0F-C09BACAAF70E}"/>
              </a:ext>
            </a:extLst>
          </p:cNvPr>
          <p:cNvPicPr>
            <a:picLocks noChangeAspect="1"/>
          </p:cNvPicPr>
          <p:nvPr/>
        </p:nvPicPr>
        <p:blipFill rotWithShape="1">
          <a:blip r:embed="rId4"/>
          <a:srcRect t="3146" r="1216"/>
          <a:stretch/>
        </p:blipFill>
        <p:spPr>
          <a:xfrm>
            <a:off x="3201039" y="1086598"/>
            <a:ext cx="2475861" cy="2566971"/>
          </a:xfrm>
          <a:prstGeom prst="rect">
            <a:avLst/>
          </a:prstGeom>
        </p:spPr>
      </p:pic>
      <p:pic>
        <p:nvPicPr>
          <p:cNvPr id="14" name="Picture 13">
            <a:extLst>
              <a:ext uri="{FF2B5EF4-FFF2-40B4-BE49-F238E27FC236}">
                <a16:creationId xmlns:a16="http://schemas.microsoft.com/office/drawing/2014/main" id="{3EDDF934-CB47-C3C6-6C9C-0DF0127627B1}"/>
              </a:ext>
            </a:extLst>
          </p:cNvPr>
          <p:cNvPicPr>
            <a:picLocks noChangeAspect="1"/>
          </p:cNvPicPr>
          <p:nvPr/>
        </p:nvPicPr>
        <p:blipFill rotWithShape="1">
          <a:blip r:embed="rId5"/>
          <a:srcRect t="6982"/>
          <a:stretch/>
        </p:blipFill>
        <p:spPr>
          <a:xfrm>
            <a:off x="6134740" y="1104569"/>
            <a:ext cx="2426329" cy="2549000"/>
          </a:xfrm>
          <a:prstGeom prst="rect">
            <a:avLst/>
          </a:prstGeom>
        </p:spPr>
      </p:pic>
    </p:spTree>
    <p:extLst>
      <p:ext uri="{BB962C8B-B14F-4D97-AF65-F5344CB8AC3E}">
        <p14:creationId xmlns:p14="http://schemas.microsoft.com/office/powerpoint/2010/main" val="303321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262296-94E1-F844-8905-864E40678FA1}"/>
            </a:ext>
          </a:extLst>
        </p:cNvPr>
        <p:cNvGrpSpPr/>
        <p:nvPr/>
      </p:nvGrpSpPr>
      <p:grpSpPr>
        <a:xfrm>
          <a:off x="0" y="0"/>
          <a:ext cx="0" cy="0"/>
          <a:chOff x="0" y="0"/>
          <a:chExt cx="0" cy="0"/>
        </a:xfrm>
      </p:grpSpPr>
      <p:sp>
        <p:nvSpPr>
          <p:cNvPr id="24" name="Content Placeholder 2">
            <a:extLst>
              <a:ext uri="{FF2B5EF4-FFF2-40B4-BE49-F238E27FC236}">
                <a16:creationId xmlns:a16="http://schemas.microsoft.com/office/drawing/2014/main" id="{1AED32EF-820A-BB95-F68A-90DD27C90BE7}"/>
              </a:ext>
            </a:extLst>
          </p:cNvPr>
          <p:cNvSpPr txBox="1">
            <a:spLocks/>
          </p:cNvSpPr>
          <p:nvPr/>
        </p:nvSpPr>
        <p:spPr>
          <a:xfrm>
            <a:off x="8392282" y="3502700"/>
            <a:ext cx="3542543" cy="2592428"/>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a:solidFill>
                  <a:schemeClr val="accent3"/>
                </a:solidFill>
              </a:rPr>
              <a:t>Climate change</a:t>
            </a:r>
          </a:p>
          <a:p>
            <a:pPr marL="0" indent="0">
              <a:lnSpc>
                <a:spcPct val="100000"/>
              </a:lnSpc>
              <a:spcBef>
                <a:spcPts val="300"/>
              </a:spcBef>
              <a:spcAft>
                <a:spcPts val="600"/>
              </a:spcAft>
              <a:buNone/>
            </a:pPr>
            <a:r>
              <a:rPr lang="en-NZ" sz="1800" b="1"/>
              <a:t>$318 million</a:t>
            </a:r>
            <a:r>
              <a:rPr lang="en-NZ" sz="1800"/>
              <a:t> over 10 years on projects that have a direct impact on climate change mitigation.</a:t>
            </a:r>
          </a:p>
          <a:p>
            <a:pPr marL="0" indent="0">
              <a:lnSpc>
                <a:spcPct val="100000"/>
              </a:lnSpc>
              <a:spcBef>
                <a:spcPts val="300"/>
              </a:spcBef>
              <a:spcAft>
                <a:spcPts val="600"/>
              </a:spcAft>
              <a:buNone/>
            </a:pPr>
            <a:r>
              <a:rPr lang="en-NZ" sz="1800" b="1"/>
              <a:t>$1 billion </a:t>
            </a:r>
            <a:r>
              <a:rPr lang="en-NZ" sz="1800"/>
              <a:t>over 10 years on projects that help us adapt, and build resilience. </a:t>
            </a:r>
          </a:p>
          <a:p>
            <a:pPr marL="0" indent="0">
              <a:lnSpc>
                <a:spcPct val="100000"/>
              </a:lnSpc>
              <a:spcBef>
                <a:spcPts val="300"/>
              </a:spcBef>
              <a:spcAft>
                <a:spcPts val="600"/>
              </a:spcAft>
              <a:buNone/>
            </a:pPr>
            <a:endParaRPr lang="en-NZ" sz="2200"/>
          </a:p>
        </p:txBody>
      </p:sp>
      <p:pic>
        <p:nvPicPr>
          <p:cNvPr id="23" name="Picture 22">
            <a:extLst>
              <a:ext uri="{FF2B5EF4-FFF2-40B4-BE49-F238E27FC236}">
                <a16:creationId xmlns:a16="http://schemas.microsoft.com/office/drawing/2014/main" id="{5AC30B31-0425-7E3E-8BD8-9B9EBE845BF7}"/>
              </a:ext>
            </a:extLst>
          </p:cNvPr>
          <p:cNvPicPr>
            <a:picLocks noChangeAspect="1"/>
          </p:cNvPicPr>
          <p:nvPr/>
        </p:nvPicPr>
        <p:blipFill>
          <a:blip r:embed="rId2"/>
          <a:stretch>
            <a:fillRect/>
          </a:stretch>
        </p:blipFill>
        <p:spPr>
          <a:xfrm>
            <a:off x="4072993" y="2862999"/>
            <a:ext cx="1403100" cy="1667320"/>
          </a:xfrm>
          <a:prstGeom prst="rect">
            <a:avLst/>
          </a:prstGeom>
        </p:spPr>
      </p:pic>
      <p:pic>
        <p:nvPicPr>
          <p:cNvPr id="9" name="Picture 8">
            <a:extLst>
              <a:ext uri="{FF2B5EF4-FFF2-40B4-BE49-F238E27FC236}">
                <a16:creationId xmlns:a16="http://schemas.microsoft.com/office/drawing/2014/main" id="{F8751D38-CB54-AC49-6821-BE4992E2918F}"/>
              </a:ext>
            </a:extLst>
          </p:cNvPr>
          <p:cNvPicPr>
            <a:picLocks noChangeAspect="1"/>
          </p:cNvPicPr>
          <p:nvPr/>
        </p:nvPicPr>
        <p:blipFill>
          <a:blip r:embed="rId3"/>
          <a:stretch>
            <a:fillRect/>
          </a:stretch>
        </p:blipFill>
        <p:spPr>
          <a:xfrm>
            <a:off x="3966820" y="4618759"/>
            <a:ext cx="1509273" cy="1600193"/>
          </a:xfrm>
          <a:prstGeom prst="rect">
            <a:avLst/>
          </a:prstGeom>
        </p:spPr>
      </p:pic>
      <p:pic>
        <p:nvPicPr>
          <p:cNvPr id="13" name="Picture 12">
            <a:extLst>
              <a:ext uri="{FF2B5EF4-FFF2-40B4-BE49-F238E27FC236}">
                <a16:creationId xmlns:a16="http://schemas.microsoft.com/office/drawing/2014/main" id="{9FD1CA7A-1722-A516-9954-3903E6ADCAA2}"/>
              </a:ext>
            </a:extLst>
          </p:cNvPr>
          <p:cNvPicPr>
            <a:picLocks noChangeAspect="1"/>
          </p:cNvPicPr>
          <p:nvPr/>
        </p:nvPicPr>
        <p:blipFill>
          <a:blip r:embed="rId4"/>
          <a:stretch>
            <a:fillRect/>
          </a:stretch>
        </p:blipFill>
        <p:spPr>
          <a:xfrm>
            <a:off x="424584" y="1125435"/>
            <a:ext cx="1537616" cy="1619019"/>
          </a:xfrm>
          <a:prstGeom prst="rect">
            <a:avLst/>
          </a:prstGeom>
        </p:spPr>
      </p:pic>
      <p:pic>
        <p:nvPicPr>
          <p:cNvPr id="16" name="Picture 15">
            <a:extLst>
              <a:ext uri="{FF2B5EF4-FFF2-40B4-BE49-F238E27FC236}">
                <a16:creationId xmlns:a16="http://schemas.microsoft.com/office/drawing/2014/main" id="{2C1C8CA8-7E56-C365-D8E2-FBD82E133905}"/>
              </a:ext>
            </a:extLst>
          </p:cNvPr>
          <p:cNvPicPr>
            <a:picLocks noChangeAspect="1"/>
          </p:cNvPicPr>
          <p:nvPr/>
        </p:nvPicPr>
        <p:blipFill>
          <a:blip r:embed="rId5"/>
          <a:stretch>
            <a:fillRect/>
          </a:stretch>
        </p:blipFill>
        <p:spPr>
          <a:xfrm>
            <a:off x="400669" y="2920039"/>
            <a:ext cx="1537616" cy="1600193"/>
          </a:xfrm>
          <a:prstGeom prst="rect">
            <a:avLst/>
          </a:prstGeom>
        </p:spPr>
      </p:pic>
      <p:pic>
        <p:nvPicPr>
          <p:cNvPr id="19" name="Picture 18">
            <a:extLst>
              <a:ext uri="{FF2B5EF4-FFF2-40B4-BE49-F238E27FC236}">
                <a16:creationId xmlns:a16="http://schemas.microsoft.com/office/drawing/2014/main" id="{DBB358C0-7772-425C-EF3F-BF5532830E4A}"/>
              </a:ext>
            </a:extLst>
          </p:cNvPr>
          <p:cNvPicPr>
            <a:picLocks noChangeAspect="1"/>
          </p:cNvPicPr>
          <p:nvPr/>
        </p:nvPicPr>
        <p:blipFill>
          <a:blip r:embed="rId6"/>
          <a:stretch>
            <a:fillRect/>
          </a:stretch>
        </p:blipFill>
        <p:spPr>
          <a:xfrm>
            <a:off x="400669" y="4572195"/>
            <a:ext cx="1674612" cy="1693323"/>
          </a:xfrm>
          <a:prstGeom prst="rect">
            <a:avLst/>
          </a:prstGeom>
        </p:spPr>
      </p:pic>
      <p:sp>
        <p:nvSpPr>
          <p:cNvPr id="2" name="Title 1">
            <a:extLst>
              <a:ext uri="{FF2B5EF4-FFF2-40B4-BE49-F238E27FC236}">
                <a16:creationId xmlns:a16="http://schemas.microsoft.com/office/drawing/2014/main" id="{9A1FA5DC-A4C3-9C99-6DBB-4FAD5B3ACBBB}"/>
              </a:ext>
            </a:extLst>
          </p:cNvPr>
          <p:cNvSpPr>
            <a:spLocks noGrp="1"/>
          </p:cNvSpPr>
          <p:nvPr>
            <p:ph type="title"/>
          </p:nvPr>
        </p:nvSpPr>
        <p:spPr/>
        <p:txBody>
          <a:bodyPr/>
          <a:lstStyle/>
          <a:p>
            <a:r>
              <a:rPr lang="en-NZ"/>
              <a:t>Delivering the services that matter to our residents</a:t>
            </a:r>
          </a:p>
        </p:txBody>
      </p:sp>
      <p:sp>
        <p:nvSpPr>
          <p:cNvPr id="3" name="Content Placeholder 2">
            <a:extLst>
              <a:ext uri="{FF2B5EF4-FFF2-40B4-BE49-F238E27FC236}">
                <a16:creationId xmlns:a16="http://schemas.microsoft.com/office/drawing/2014/main" id="{8C06510F-DBC0-B7B0-DAFD-185EEB6EEBA2}"/>
              </a:ext>
            </a:extLst>
          </p:cNvPr>
          <p:cNvSpPr>
            <a:spLocks noGrp="1"/>
          </p:cNvSpPr>
          <p:nvPr>
            <p:ph idx="1"/>
          </p:nvPr>
        </p:nvSpPr>
        <p:spPr>
          <a:xfrm>
            <a:off x="1822970" y="1173446"/>
            <a:ext cx="6263755" cy="1485560"/>
          </a:xfrm>
          <a:solidFill>
            <a:schemeClr val="accent1">
              <a:lumMod val="20000"/>
              <a:lumOff val="80000"/>
            </a:schemeClr>
          </a:solidFill>
          <a:ln>
            <a:solidFill>
              <a:schemeClr val="accent1">
                <a:lumMod val="40000"/>
                <a:lumOff val="60000"/>
              </a:schemeClr>
            </a:solidFill>
          </a:ln>
        </p:spPr>
        <p:txBody>
          <a:bodyPr>
            <a:noAutofit/>
          </a:bodyPr>
          <a:lstStyle/>
          <a:p>
            <a:pPr marL="0" indent="0">
              <a:lnSpc>
                <a:spcPct val="100000"/>
              </a:lnSpc>
              <a:spcBef>
                <a:spcPts val="300"/>
              </a:spcBef>
              <a:spcAft>
                <a:spcPts val="600"/>
              </a:spcAft>
              <a:buNone/>
            </a:pPr>
            <a:r>
              <a:rPr lang="en-NZ" sz="1800" b="1">
                <a:solidFill>
                  <a:schemeClr val="accent3"/>
                </a:solidFill>
              </a:rPr>
              <a:t>Waste and recycling</a:t>
            </a:r>
          </a:p>
          <a:p>
            <a:pPr marL="0" indent="0">
              <a:lnSpc>
                <a:spcPct val="100000"/>
              </a:lnSpc>
              <a:spcBef>
                <a:spcPts val="300"/>
              </a:spcBef>
              <a:spcAft>
                <a:spcPts val="600"/>
              </a:spcAft>
              <a:buNone/>
            </a:pPr>
            <a:r>
              <a:rPr lang="en-NZ" sz="1800" b="1"/>
              <a:t>$64 million </a:t>
            </a:r>
            <a:r>
              <a:rPr lang="en-NZ" sz="1800"/>
              <a:t>on recycling and transfer station improvements.</a:t>
            </a:r>
          </a:p>
          <a:p>
            <a:pPr marL="0" indent="0">
              <a:lnSpc>
                <a:spcPct val="100000"/>
              </a:lnSpc>
              <a:spcBef>
                <a:spcPts val="300"/>
              </a:spcBef>
              <a:spcAft>
                <a:spcPts val="600"/>
              </a:spcAft>
              <a:buNone/>
            </a:pPr>
            <a:r>
              <a:rPr lang="en-NZ" sz="1800" b="1"/>
              <a:t>$22 million</a:t>
            </a:r>
            <a:r>
              <a:rPr lang="en-NZ" sz="1800"/>
              <a:t> at Burwood and other landfills.</a:t>
            </a:r>
          </a:p>
        </p:txBody>
      </p:sp>
      <p:sp>
        <p:nvSpPr>
          <p:cNvPr id="6" name="Content Placeholder 2">
            <a:extLst>
              <a:ext uri="{FF2B5EF4-FFF2-40B4-BE49-F238E27FC236}">
                <a16:creationId xmlns:a16="http://schemas.microsoft.com/office/drawing/2014/main" id="{272C5591-D8D2-2B4A-E369-DE4A3696F447}"/>
              </a:ext>
            </a:extLst>
          </p:cNvPr>
          <p:cNvSpPr txBox="1">
            <a:spLocks/>
          </p:cNvSpPr>
          <p:nvPr/>
        </p:nvSpPr>
        <p:spPr>
          <a:xfrm>
            <a:off x="1822971" y="2965241"/>
            <a:ext cx="2129903" cy="1420032"/>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a:solidFill>
                  <a:schemeClr val="accent3"/>
                </a:solidFill>
              </a:rPr>
              <a:t>Parks and foreshore</a:t>
            </a:r>
          </a:p>
          <a:p>
            <a:pPr marL="0" indent="0">
              <a:lnSpc>
                <a:spcPct val="100000"/>
              </a:lnSpc>
              <a:spcBef>
                <a:spcPts val="300"/>
              </a:spcBef>
              <a:spcAft>
                <a:spcPts val="600"/>
              </a:spcAft>
              <a:buNone/>
            </a:pPr>
            <a:r>
              <a:rPr lang="en-NZ" sz="1800" b="1"/>
              <a:t>$820 million</a:t>
            </a:r>
            <a:r>
              <a:rPr lang="en-NZ" sz="1800"/>
              <a:t> over 10 years. </a:t>
            </a:r>
          </a:p>
          <a:p>
            <a:pPr marL="0" indent="0">
              <a:lnSpc>
                <a:spcPct val="100000"/>
              </a:lnSpc>
              <a:spcBef>
                <a:spcPts val="300"/>
              </a:spcBef>
              <a:spcAft>
                <a:spcPts val="600"/>
              </a:spcAft>
              <a:buNone/>
            </a:pPr>
            <a:endParaRPr lang="en-NZ" sz="2200"/>
          </a:p>
          <a:p>
            <a:pPr>
              <a:lnSpc>
                <a:spcPct val="100000"/>
              </a:lnSpc>
              <a:spcBef>
                <a:spcPts val="300"/>
              </a:spcBef>
              <a:spcAft>
                <a:spcPts val="600"/>
              </a:spcAft>
            </a:pPr>
            <a:endParaRPr lang="en-NZ" sz="2200"/>
          </a:p>
        </p:txBody>
      </p:sp>
      <p:sp>
        <p:nvSpPr>
          <p:cNvPr id="7" name="Content Placeholder 2">
            <a:extLst>
              <a:ext uri="{FF2B5EF4-FFF2-40B4-BE49-F238E27FC236}">
                <a16:creationId xmlns:a16="http://schemas.microsoft.com/office/drawing/2014/main" id="{3942410B-03C2-E75A-3B3B-AB5228062C77}"/>
              </a:ext>
            </a:extLst>
          </p:cNvPr>
          <p:cNvSpPr txBox="1">
            <a:spLocks/>
          </p:cNvSpPr>
          <p:nvPr/>
        </p:nvSpPr>
        <p:spPr>
          <a:xfrm>
            <a:off x="1890660" y="4639086"/>
            <a:ext cx="2062215" cy="1485560"/>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a:solidFill>
                  <a:schemeClr val="accent3"/>
                </a:solidFill>
              </a:rPr>
              <a:t>Heritage</a:t>
            </a:r>
          </a:p>
          <a:p>
            <a:pPr marL="0" indent="0">
              <a:lnSpc>
                <a:spcPct val="100000"/>
              </a:lnSpc>
              <a:spcBef>
                <a:spcPts val="300"/>
              </a:spcBef>
              <a:spcAft>
                <a:spcPts val="600"/>
              </a:spcAft>
              <a:buNone/>
            </a:pPr>
            <a:r>
              <a:rPr lang="en-NZ" sz="1800" b="1"/>
              <a:t>$51 million</a:t>
            </a:r>
            <a:r>
              <a:rPr lang="en-NZ" sz="1800"/>
              <a:t> over 10 years.</a:t>
            </a:r>
          </a:p>
          <a:p>
            <a:pPr marL="0" indent="0">
              <a:lnSpc>
                <a:spcPct val="100000"/>
              </a:lnSpc>
              <a:spcBef>
                <a:spcPts val="300"/>
              </a:spcBef>
              <a:spcAft>
                <a:spcPts val="600"/>
              </a:spcAft>
              <a:buNone/>
            </a:pPr>
            <a:endParaRPr lang="en-NZ" sz="2200"/>
          </a:p>
        </p:txBody>
      </p:sp>
      <p:sp>
        <p:nvSpPr>
          <p:cNvPr id="8" name="Content Placeholder 2">
            <a:extLst>
              <a:ext uri="{FF2B5EF4-FFF2-40B4-BE49-F238E27FC236}">
                <a16:creationId xmlns:a16="http://schemas.microsoft.com/office/drawing/2014/main" id="{42E92985-A686-7D90-01BF-3FDCF1A4BDB3}"/>
              </a:ext>
            </a:extLst>
          </p:cNvPr>
          <p:cNvSpPr txBox="1">
            <a:spLocks/>
          </p:cNvSpPr>
          <p:nvPr/>
        </p:nvSpPr>
        <p:spPr>
          <a:xfrm>
            <a:off x="5405427" y="4639086"/>
            <a:ext cx="2681298" cy="1456042"/>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Font typeface="Arial" panose="020B0604020202020204" pitchFamily="34" charset="0"/>
              <a:buNone/>
            </a:pPr>
            <a:r>
              <a:rPr lang="en-NZ" sz="1800" b="1">
                <a:solidFill>
                  <a:schemeClr val="accent3"/>
                </a:solidFill>
              </a:rPr>
              <a:t>Recreation and sport </a:t>
            </a:r>
          </a:p>
          <a:p>
            <a:pPr marL="0" indent="0">
              <a:lnSpc>
                <a:spcPct val="100000"/>
              </a:lnSpc>
              <a:spcBef>
                <a:spcPts val="300"/>
              </a:spcBef>
              <a:spcAft>
                <a:spcPts val="600"/>
              </a:spcAft>
              <a:buNone/>
            </a:pPr>
            <a:r>
              <a:rPr lang="en-NZ" sz="1800" b="1"/>
              <a:t>$153 million</a:t>
            </a:r>
            <a:r>
              <a:rPr lang="en-NZ" sz="1800"/>
              <a:t> over 10 years.</a:t>
            </a:r>
          </a:p>
          <a:p>
            <a:pPr marL="0" indent="0">
              <a:lnSpc>
                <a:spcPct val="100000"/>
              </a:lnSpc>
              <a:spcBef>
                <a:spcPts val="300"/>
              </a:spcBef>
              <a:spcAft>
                <a:spcPts val="600"/>
              </a:spcAft>
              <a:buNone/>
            </a:pPr>
            <a:endParaRPr lang="en-NZ" sz="2200"/>
          </a:p>
        </p:txBody>
      </p:sp>
      <p:sp>
        <p:nvSpPr>
          <p:cNvPr id="17" name="Content Placeholder 2">
            <a:extLst>
              <a:ext uri="{FF2B5EF4-FFF2-40B4-BE49-F238E27FC236}">
                <a16:creationId xmlns:a16="http://schemas.microsoft.com/office/drawing/2014/main" id="{A97C1BC9-2CCF-2FDD-13E7-34669086E255}"/>
              </a:ext>
            </a:extLst>
          </p:cNvPr>
          <p:cNvSpPr txBox="1">
            <a:spLocks/>
          </p:cNvSpPr>
          <p:nvPr/>
        </p:nvSpPr>
        <p:spPr>
          <a:xfrm>
            <a:off x="5311180" y="2922908"/>
            <a:ext cx="2775545" cy="1485560"/>
          </a:xfrm>
          <a:prstGeom prst="rect">
            <a:avLst/>
          </a:prstGeom>
          <a:solidFill>
            <a:schemeClr val="accent1">
              <a:lumMod val="20000"/>
              <a:lumOff val="80000"/>
            </a:schemeClr>
          </a:solidFill>
          <a:ln>
            <a:solidFill>
              <a:schemeClr val="accent1">
                <a:lumMod val="40000"/>
                <a:lumOff val="60000"/>
              </a:schemeClr>
            </a:solidFill>
          </a:ln>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300"/>
              </a:spcBef>
              <a:spcAft>
                <a:spcPts val="600"/>
              </a:spcAft>
              <a:buNone/>
            </a:pPr>
            <a:r>
              <a:rPr lang="en-NZ" sz="1800" b="1">
                <a:solidFill>
                  <a:schemeClr val="accent3"/>
                </a:solidFill>
              </a:rPr>
              <a:t>Libraries </a:t>
            </a:r>
          </a:p>
          <a:p>
            <a:pPr marL="0" indent="0">
              <a:lnSpc>
                <a:spcPct val="100000"/>
              </a:lnSpc>
              <a:spcBef>
                <a:spcPts val="300"/>
              </a:spcBef>
              <a:spcAft>
                <a:spcPts val="600"/>
              </a:spcAft>
              <a:buNone/>
            </a:pPr>
            <a:r>
              <a:rPr lang="en-NZ" sz="1800" b="1"/>
              <a:t>$140 million</a:t>
            </a:r>
            <a:r>
              <a:rPr lang="en-NZ" sz="1800"/>
              <a:t> over 10 years - </a:t>
            </a:r>
            <a:r>
              <a:rPr lang="en-NZ" sz="1600"/>
              <a:t>$29 million of which is for rebuild of </a:t>
            </a:r>
            <a:r>
              <a:rPr lang="en-NZ" sz="1600" err="1"/>
              <a:t>Ōmōkihi</a:t>
            </a:r>
            <a:r>
              <a:rPr lang="en-NZ" sz="1600"/>
              <a:t> South Library. </a:t>
            </a:r>
            <a:endParaRPr lang="en-NZ" sz="1600">
              <a:ea typeface="Source Sans Pro"/>
            </a:endParaRPr>
          </a:p>
          <a:p>
            <a:pPr marL="0" indent="0">
              <a:lnSpc>
                <a:spcPct val="100000"/>
              </a:lnSpc>
              <a:spcBef>
                <a:spcPts val="300"/>
              </a:spcBef>
              <a:spcAft>
                <a:spcPts val="600"/>
              </a:spcAft>
              <a:buNone/>
            </a:pPr>
            <a:endParaRPr lang="en-NZ" sz="2200"/>
          </a:p>
        </p:txBody>
      </p:sp>
      <p:pic>
        <p:nvPicPr>
          <p:cNvPr id="21" name="Picture 20">
            <a:extLst>
              <a:ext uri="{FF2B5EF4-FFF2-40B4-BE49-F238E27FC236}">
                <a16:creationId xmlns:a16="http://schemas.microsoft.com/office/drawing/2014/main" id="{A54BF7E6-E984-E81F-35B5-230D5A73BBC4}"/>
              </a:ext>
            </a:extLst>
          </p:cNvPr>
          <p:cNvPicPr>
            <a:picLocks noChangeAspect="1"/>
          </p:cNvPicPr>
          <p:nvPr/>
        </p:nvPicPr>
        <p:blipFill>
          <a:blip r:embed="rId7"/>
          <a:stretch>
            <a:fillRect/>
          </a:stretch>
        </p:blipFill>
        <p:spPr>
          <a:xfrm>
            <a:off x="8392282" y="1173446"/>
            <a:ext cx="2447168" cy="2344129"/>
          </a:xfrm>
          <a:prstGeom prst="rect">
            <a:avLst/>
          </a:prstGeom>
        </p:spPr>
      </p:pic>
    </p:spTree>
    <p:extLst>
      <p:ext uri="{BB962C8B-B14F-4D97-AF65-F5344CB8AC3E}">
        <p14:creationId xmlns:p14="http://schemas.microsoft.com/office/powerpoint/2010/main" val="4014121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DAB9D-7AC3-754A-F4D1-949460974D08}"/>
            </a:ext>
          </a:extLst>
        </p:cNvPr>
        <p:cNvGrpSpPr/>
        <p:nvPr/>
      </p:nvGrpSpPr>
      <p:grpSpPr>
        <a:xfrm>
          <a:off x="0" y="0"/>
          <a:ext cx="0" cy="0"/>
          <a:chOff x="0" y="0"/>
          <a:chExt cx="0" cy="0"/>
        </a:xfrm>
      </p:grpSpPr>
      <p:pic>
        <p:nvPicPr>
          <p:cNvPr id="4" name="Picture 3" descr="A close-up of a logo&#10;&#10;Description automatically generated">
            <a:extLst>
              <a:ext uri="{FF2B5EF4-FFF2-40B4-BE49-F238E27FC236}">
                <a16:creationId xmlns:a16="http://schemas.microsoft.com/office/drawing/2014/main" id="{B7A1E892-999F-EF92-17CA-F7DBD10FC867}"/>
              </a:ext>
            </a:extLst>
          </p:cNvPr>
          <p:cNvPicPr>
            <a:picLocks noChangeAspect="1"/>
          </p:cNvPicPr>
          <p:nvPr/>
        </p:nvPicPr>
        <p:blipFill>
          <a:blip r:embed="rId2"/>
          <a:stretch>
            <a:fillRect/>
          </a:stretch>
        </p:blipFill>
        <p:spPr>
          <a:xfrm>
            <a:off x="2649279" y="5292677"/>
            <a:ext cx="6858000" cy="534530"/>
          </a:xfrm>
          <a:prstGeom prst="rect">
            <a:avLst/>
          </a:prstGeom>
        </p:spPr>
      </p:pic>
      <p:sp>
        <p:nvSpPr>
          <p:cNvPr id="2" name="Title 1">
            <a:extLst>
              <a:ext uri="{FF2B5EF4-FFF2-40B4-BE49-F238E27FC236}">
                <a16:creationId xmlns:a16="http://schemas.microsoft.com/office/drawing/2014/main" id="{A2A79CEC-18A0-CB13-D726-BAED04B5334E}"/>
              </a:ext>
            </a:extLst>
          </p:cNvPr>
          <p:cNvSpPr>
            <a:spLocks noGrp="1"/>
          </p:cNvSpPr>
          <p:nvPr>
            <p:ph type="title"/>
          </p:nvPr>
        </p:nvSpPr>
        <p:spPr>
          <a:xfrm>
            <a:off x="336559" y="358775"/>
            <a:ext cx="11518882" cy="657917"/>
          </a:xfrm>
        </p:spPr>
        <p:txBody>
          <a:bodyPr>
            <a:normAutofit/>
          </a:bodyPr>
          <a:lstStyle/>
          <a:p>
            <a:r>
              <a:rPr lang="en-NZ"/>
              <a:t>Alternative opportunity </a:t>
            </a:r>
          </a:p>
        </p:txBody>
      </p:sp>
      <p:sp>
        <p:nvSpPr>
          <p:cNvPr id="3" name="Content Placeholder 2">
            <a:extLst>
              <a:ext uri="{FF2B5EF4-FFF2-40B4-BE49-F238E27FC236}">
                <a16:creationId xmlns:a16="http://schemas.microsoft.com/office/drawing/2014/main" id="{6E52461E-B2AB-4627-B175-7826CF41C45C}"/>
              </a:ext>
            </a:extLst>
          </p:cNvPr>
          <p:cNvSpPr>
            <a:spLocks noGrp="1"/>
          </p:cNvSpPr>
          <p:nvPr>
            <p:ph idx="1"/>
          </p:nvPr>
        </p:nvSpPr>
        <p:spPr>
          <a:xfrm>
            <a:off x="316871" y="1167605"/>
            <a:ext cx="11370304" cy="3985419"/>
          </a:xfrm>
        </p:spPr>
        <p:txBody>
          <a:bodyPr>
            <a:noAutofit/>
          </a:bodyPr>
          <a:lstStyle/>
          <a:p>
            <a:pPr marL="0" indent="0">
              <a:lnSpc>
                <a:spcPct val="100000"/>
              </a:lnSpc>
              <a:spcBef>
                <a:spcPts val="300"/>
              </a:spcBef>
              <a:spcAft>
                <a:spcPts val="600"/>
              </a:spcAft>
              <a:buNone/>
            </a:pPr>
            <a:r>
              <a:rPr lang="en-NZ" sz="2400" b="1"/>
              <a:t>Potential to reduce or cut services to help reduce rates.</a:t>
            </a:r>
          </a:p>
          <a:p>
            <a:pPr>
              <a:lnSpc>
                <a:spcPct val="100000"/>
              </a:lnSpc>
              <a:spcBef>
                <a:spcPts val="300"/>
              </a:spcBef>
              <a:spcAft>
                <a:spcPts val="600"/>
              </a:spcAft>
            </a:pPr>
            <a:r>
              <a:rPr lang="en-NZ" sz="2400"/>
              <a:t>Where can we reduce services/save money without having a major impact on the community?</a:t>
            </a:r>
          </a:p>
          <a:p>
            <a:pPr>
              <a:lnSpc>
                <a:spcPct val="100000"/>
              </a:lnSpc>
              <a:spcBef>
                <a:spcPts val="300"/>
              </a:spcBef>
              <a:spcAft>
                <a:spcPts val="600"/>
              </a:spcAft>
            </a:pPr>
            <a:r>
              <a:rPr lang="en-NZ" sz="2400"/>
              <a:t> Tell us about the services that . . . </a:t>
            </a:r>
          </a:p>
          <a:p>
            <a:pPr marL="457200" lvl="1" indent="0">
              <a:lnSpc>
                <a:spcPct val="100000"/>
              </a:lnSpc>
              <a:spcBef>
                <a:spcPts val="300"/>
              </a:spcBef>
              <a:spcAft>
                <a:spcPts val="600"/>
              </a:spcAft>
              <a:buNone/>
            </a:pPr>
            <a:r>
              <a:rPr lang="en-NZ" sz="2000"/>
              <a:t>- You value the most.</a:t>
            </a:r>
          </a:p>
          <a:p>
            <a:pPr marL="457200" lvl="1" indent="0">
              <a:lnSpc>
                <a:spcPct val="100000"/>
              </a:lnSpc>
              <a:spcBef>
                <a:spcPts val="300"/>
              </a:spcBef>
              <a:spcAft>
                <a:spcPts val="600"/>
              </a:spcAft>
              <a:buNone/>
            </a:pPr>
            <a:r>
              <a:rPr lang="en-NZ" sz="2000"/>
              <a:t>- You could manage without.</a:t>
            </a:r>
          </a:p>
          <a:p>
            <a:pPr marL="457200" lvl="1" indent="0">
              <a:lnSpc>
                <a:spcPct val="100000"/>
              </a:lnSpc>
              <a:spcBef>
                <a:spcPts val="300"/>
              </a:spcBef>
              <a:spcAft>
                <a:spcPts val="600"/>
              </a:spcAft>
              <a:buNone/>
            </a:pPr>
            <a:r>
              <a:rPr lang="en-NZ" sz="2000"/>
              <a:t>- Where there could be an opportunity for efficiencies.</a:t>
            </a:r>
          </a:p>
          <a:p>
            <a:pPr>
              <a:lnSpc>
                <a:spcPct val="100000"/>
              </a:lnSpc>
              <a:spcBef>
                <a:spcPts val="300"/>
              </a:spcBef>
              <a:spcAft>
                <a:spcPts val="600"/>
              </a:spcAft>
            </a:pPr>
            <a:r>
              <a:rPr lang="en-NZ" sz="2400"/>
              <a:t>We can make minor adjustments in response to feedback when the Council adopts this LTP, but major changes would require further consultation separate to this LTP.</a:t>
            </a:r>
          </a:p>
          <a:p>
            <a:pPr marL="457200" lvl="1" indent="0">
              <a:lnSpc>
                <a:spcPct val="100000"/>
              </a:lnSpc>
              <a:spcBef>
                <a:spcPts val="300"/>
              </a:spcBef>
              <a:spcAft>
                <a:spcPts val="600"/>
              </a:spcAft>
              <a:buNone/>
            </a:pPr>
            <a:endParaRPr lang="en-NZ" sz="2000"/>
          </a:p>
          <a:p>
            <a:pPr>
              <a:lnSpc>
                <a:spcPct val="100000"/>
              </a:lnSpc>
              <a:spcBef>
                <a:spcPts val="300"/>
              </a:spcBef>
              <a:spcAft>
                <a:spcPts val="600"/>
              </a:spcAft>
            </a:pPr>
            <a:endParaRPr lang="en-NZ" sz="2400"/>
          </a:p>
          <a:p>
            <a:pPr marL="457200" lvl="1" indent="0">
              <a:lnSpc>
                <a:spcPct val="100000"/>
              </a:lnSpc>
              <a:spcBef>
                <a:spcPts val="300"/>
              </a:spcBef>
              <a:spcAft>
                <a:spcPts val="600"/>
              </a:spcAft>
              <a:buNone/>
            </a:pPr>
            <a:endParaRPr lang="en-NZ" sz="1800"/>
          </a:p>
          <a:p>
            <a:pPr marL="0" indent="0">
              <a:buNone/>
            </a:pPr>
            <a:endParaRPr lang="en-NZ" sz="2000"/>
          </a:p>
        </p:txBody>
      </p:sp>
    </p:spTree>
    <p:extLst>
      <p:ext uri="{BB962C8B-B14F-4D97-AF65-F5344CB8AC3E}">
        <p14:creationId xmlns:p14="http://schemas.microsoft.com/office/powerpoint/2010/main" val="2350967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38EDED-AF02-E467-A6EB-8128601E46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4F0454-39FA-ABAF-EDF4-FFDD44938542}"/>
              </a:ext>
            </a:extLst>
          </p:cNvPr>
          <p:cNvSpPr>
            <a:spLocks noGrp="1"/>
          </p:cNvSpPr>
          <p:nvPr>
            <p:ph type="title"/>
          </p:nvPr>
        </p:nvSpPr>
        <p:spPr>
          <a:xfrm>
            <a:off x="336559" y="358775"/>
            <a:ext cx="11518882" cy="657917"/>
          </a:xfrm>
        </p:spPr>
        <p:txBody>
          <a:bodyPr>
            <a:normAutofit/>
          </a:bodyPr>
          <a:lstStyle/>
          <a:p>
            <a:r>
              <a:rPr lang="en-NZ"/>
              <a:t>Option: Bid funding for major and business events</a:t>
            </a:r>
          </a:p>
        </p:txBody>
      </p:sp>
      <p:sp>
        <p:nvSpPr>
          <p:cNvPr id="3" name="Content Placeholder 2">
            <a:extLst>
              <a:ext uri="{FF2B5EF4-FFF2-40B4-BE49-F238E27FC236}">
                <a16:creationId xmlns:a16="http://schemas.microsoft.com/office/drawing/2014/main" id="{FB21CC9E-A7EF-6DB9-BA33-386B8C059C78}"/>
              </a:ext>
            </a:extLst>
          </p:cNvPr>
          <p:cNvSpPr>
            <a:spLocks noGrp="1"/>
          </p:cNvSpPr>
          <p:nvPr>
            <p:ph idx="1"/>
          </p:nvPr>
        </p:nvSpPr>
        <p:spPr>
          <a:xfrm>
            <a:off x="316870" y="1072340"/>
            <a:ext cx="11370304" cy="5195095"/>
          </a:xfrm>
        </p:spPr>
        <p:txBody>
          <a:bodyPr>
            <a:noAutofit/>
          </a:bodyPr>
          <a:lstStyle/>
          <a:p>
            <a:pPr>
              <a:lnSpc>
                <a:spcPct val="100000"/>
              </a:lnSpc>
              <a:spcBef>
                <a:spcPts val="300"/>
              </a:spcBef>
              <a:spcAft>
                <a:spcPts val="600"/>
              </a:spcAft>
            </a:pPr>
            <a:r>
              <a:rPr lang="en-NZ" sz="2200" dirty="0"/>
              <a:t>Christchurch competes with other cities in New Zealand and around the world to attract major international sports, business and music events through event bid funding. </a:t>
            </a:r>
          </a:p>
          <a:p>
            <a:pPr>
              <a:lnSpc>
                <a:spcPct val="100000"/>
              </a:lnSpc>
              <a:spcBef>
                <a:spcPts val="300"/>
              </a:spcBef>
              <a:spcAft>
                <a:spcPts val="600"/>
              </a:spcAft>
            </a:pPr>
            <a:r>
              <a:rPr lang="en-NZ" sz="2200" b="1" dirty="0"/>
              <a:t>Preferred option: </a:t>
            </a:r>
          </a:p>
          <a:p>
            <a:pPr marL="457200" lvl="1" indent="0">
              <a:lnSpc>
                <a:spcPct val="100000"/>
              </a:lnSpc>
              <a:spcBef>
                <a:spcPts val="300"/>
              </a:spcBef>
              <a:spcAft>
                <a:spcPts val="600"/>
              </a:spcAft>
              <a:buNone/>
            </a:pPr>
            <a:r>
              <a:rPr lang="en-NZ" sz="1800" b="1" dirty="0"/>
              <a:t>- </a:t>
            </a:r>
            <a:r>
              <a:rPr lang="en-NZ" sz="1800" dirty="0"/>
              <a:t>Proposal to spend $4 million to continue to deliver our community events. </a:t>
            </a:r>
          </a:p>
          <a:p>
            <a:pPr marL="457200" lvl="1" indent="0">
              <a:lnSpc>
                <a:spcPct val="100000"/>
              </a:lnSpc>
              <a:spcBef>
                <a:spcPts val="300"/>
              </a:spcBef>
              <a:spcAft>
                <a:spcPts val="600"/>
              </a:spcAft>
              <a:buNone/>
            </a:pPr>
            <a:r>
              <a:rPr lang="en-NZ" sz="1800" dirty="0"/>
              <a:t>- No additional event bid funding for first three years of this LTP.</a:t>
            </a:r>
          </a:p>
          <a:p>
            <a:pPr marL="457200" lvl="1" indent="0">
              <a:lnSpc>
                <a:spcPct val="100000"/>
              </a:lnSpc>
              <a:spcBef>
                <a:spcPts val="300"/>
              </a:spcBef>
              <a:spcAft>
                <a:spcPts val="600"/>
              </a:spcAft>
              <a:buNone/>
            </a:pPr>
            <a:r>
              <a:rPr lang="en-NZ" sz="1800" dirty="0"/>
              <a:t>- No change to proposed rates increase.</a:t>
            </a:r>
          </a:p>
          <a:p>
            <a:pPr marL="457200" lvl="1" indent="0">
              <a:lnSpc>
                <a:spcPct val="100000"/>
              </a:lnSpc>
              <a:spcBef>
                <a:spcPts val="300"/>
              </a:spcBef>
              <a:spcAft>
                <a:spcPts val="600"/>
              </a:spcAft>
              <a:buNone/>
            </a:pPr>
            <a:r>
              <a:rPr lang="en-NZ" sz="1800" dirty="0"/>
              <a:t>- Risk: Christchurch may be less likely to attract as many major and business events.</a:t>
            </a:r>
          </a:p>
          <a:p>
            <a:pPr marL="457200" lvl="1" indent="0">
              <a:lnSpc>
                <a:spcPct val="100000"/>
              </a:lnSpc>
              <a:spcBef>
                <a:spcPts val="300"/>
              </a:spcBef>
              <a:spcAft>
                <a:spcPts val="600"/>
              </a:spcAft>
              <a:buNone/>
            </a:pPr>
            <a:endParaRPr lang="en-NZ" sz="1800" dirty="0"/>
          </a:p>
          <a:p>
            <a:pPr>
              <a:lnSpc>
                <a:spcPct val="100000"/>
              </a:lnSpc>
              <a:spcBef>
                <a:spcPts val="300"/>
              </a:spcBef>
              <a:spcAft>
                <a:spcPts val="600"/>
              </a:spcAft>
            </a:pPr>
            <a:r>
              <a:rPr lang="en-NZ" sz="2200" b="1" dirty="0"/>
              <a:t>Option to provide additional event bid funding:</a:t>
            </a:r>
          </a:p>
          <a:p>
            <a:pPr marL="457200" lvl="1" indent="0">
              <a:lnSpc>
                <a:spcPct val="100000"/>
              </a:lnSpc>
              <a:spcBef>
                <a:spcPts val="300"/>
              </a:spcBef>
              <a:spcAft>
                <a:spcPts val="600"/>
              </a:spcAft>
              <a:buNone/>
            </a:pPr>
            <a:r>
              <a:rPr lang="en-NZ" sz="2000" dirty="0"/>
              <a:t>- </a:t>
            </a:r>
            <a:r>
              <a:rPr lang="en-NZ" sz="1800" dirty="0"/>
              <a:t>Will enable us to attract more major and business events.</a:t>
            </a:r>
          </a:p>
          <a:p>
            <a:pPr marL="457200" lvl="1" indent="0">
              <a:lnSpc>
                <a:spcPct val="100000"/>
              </a:lnSpc>
              <a:spcBef>
                <a:spcPts val="300"/>
              </a:spcBef>
              <a:spcAft>
                <a:spcPts val="600"/>
              </a:spcAft>
              <a:buNone/>
            </a:pPr>
            <a:r>
              <a:rPr lang="en-NZ" sz="1800" dirty="0"/>
              <a:t>- Will mean an additional rates increases for next three years. e.g. 2024/23 – 0.42% rates increase.</a:t>
            </a:r>
          </a:p>
          <a:p>
            <a:pPr marL="457200" lvl="1" indent="0">
              <a:lnSpc>
                <a:spcPct val="100000"/>
              </a:lnSpc>
              <a:spcBef>
                <a:spcPts val="300"/>
              </a:spcBef>
              <a:spcAft>
                <a:spcPts val="600"/>
              </a:spcAft>
              <a:buNone/>
            </a:pPr>
            <a:endParaRPr lang="en-NZ" sz="2000" dirty="0"/>
          </a:p>
          <a:p>
            <a:pPr>
              <a:lnSpc>
                <a:spcPct val="100000"/>
              </a:lnSpc>
              <a:spcBef>
                <a:spcPts val="300"/>
              </a:spcBef>
              <a:spcAft>
                <a:spcPts val="600"/>
              </a:spcAft>
            </a:pPr>
            <a:endParaRPr lang="en-NZ" sz="2400" dirty="0"/>
          </a:p>
          <a:p>
            <a:pPr marL="457200" lvl="1" indent="0">
              <a:lnSpc>
                <a:spcPct val="100000"/>
              </a:lnSpc>
              <a:spcBef>
                <a:spcPts val="300"/>
              </a:spcBef>
              <a:spcAft>
                <a:spcPts val="600"/>
              </a:spcAft>
              <a:buNone/>
            </a:pPr>
            <a:endParaRPr lang="en-NZ" sz="1800" dirty="0"/>
          </a:p>
          <a:p>
            <a:pPr marL="0" indent="0">
              <a:buNone/>
            </a:pPr>
            <a:endParaRPr lang="en-NZ" sz="2000" dirty="0"/>
          </a:p>
        </p:txBody>
      </p:sp>
      <p:pic>
        <p:nvPicPr>
          <p:cNvPr id="4" name="Picture 3" descr="A black text on a white background&#10;&#10;Description automatically generated">
            <a:extLst>
              <a:ext uri="{FF2B5EF4-FFF2-40B4-BE49-F238E27FC236}">
                <a16:creationId xmlns:a16="http://schemas.microsoft.com/office/drawing/2014/main" id="{98087D21-6C37-6E42-5A29-1B82035F6CFF}"/>
              </a:ext>
            </a:extLst>
          </p:cNvPr>
          <p:cNvPicPr>
            <a:picLocks noChangeAspect="1"/>
          </p:cNvPicPr>
          <p:nvPr/>
        </p:nvPicPr>
        <p:blipFill>
          <a:blip r:embed="rId2"/>
          <a:stretch>
            <a:fillRect/>
          </a:stretch>
        </p:blipFill>
        <p:spPr>
          <a:xfrm>
            <a:off x="1027814" y="5659958"/>
            <a:ext cx="9950302" cy="499945"/>
          </a:xfrm>
          <a:prstGeom prst="rect">
            <a:avLst/>
          </a:prstGeom>
        </p:spPr>
      </p:pic>
    </p:spTree>
    <p:extLst>
      <p:ext uri="{BB962C8B-B14F-4D97-AF65-F5344CB8AC3E}">
        <p14:creationId xmlns:p14="http://schemas.microsoft.com/office/powerpoint/2010/main" val="3181345822"/>
      </p:ext>
    </p:extLst>
  </p:cSld>
  <p:clrMapOvr>
    <a:masterClrMapping/>
  </p:clrMapOvr>
</p:sld>
</file>

<file path=ppt/theme/theme1.xml><?xml version="1.0" encoding="utf-8"?>
<a:theme xmlns:a="http://schemas.openxmlformats.org/drawingml/2006/main" name="Title slide">
  <a:themeElements>
    <a:clrScheme name="CCC Brand">
      <a:dk1>
        <a:srgbClr val="414042"/>
      </a:dk1>
      <a:lt1>
        <a:srgbClr val="414042"/>
      </a:lt1>
      <a:dk2>
        <a:srgbClr val="414042"/>
      </a:dk2>
      <a:lt2>
        <a:srgbClr val="E6E7E8"/>
      </a:lt2>
      <a:accent1>
        <a:srgbClr val="A4DAD2"/>
      </a:accent1>
      <a:accent2>
        <a:srgbClr val="7CCCBF"/>
      </a:accent2>
      <a:accent3>
        <a:srgbClr val="12A4A4"/>
      </a:accent3>
      <a:accent4>
        <a:srgbClr val="098484"/>
      </a:accent4>
      <a:accent5>
        <a:srgbClr val="F05B72"/>
      </a:accent5>
      <a:accent6>
        <a:srgbClr val="E11156"/>
      </a:accent6>
      <a:hlink>
        <a:srgbClr val="098484"/>
      </a:hlink>
      <a:folHlink>
        <a:srgbClr val="414042"/>
      </a:folHlink>
    </a:clrScheme>
    <a:fontScheme name="CCC">
      <a:majorFont>
        <a:latin typeface="Source Sans Pro Black"/>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CCPowerPointTemplate.potx" id="{1112EB0C-33F7-40B2-BC44-DFFD6E8D0ED3}" vid="{BB4A7257-2AD6-462F-87D9-14D095C3E556}"/>
    </a:ext>
  </a:extLst>
</a:theme>
</file>

<file path=ppt/theme/theme2.xml><?xml version="1.0" encoding="utf-8"?>
<a:theme xmlns:a="http://schemas.openxmlformats.org/drawingml/2006/main" name="Text slides">
  <a:themeElements>
    <a:clrScheme name="CCC Brand">
      <a:dk1>
        <a:srgbClr val="414042"/>
      </a:dk1>
      <a:lt1>
        <a:srgbClr val="FFFFFF"/>
      </a:lt1>
      <a:dk2>
        <a:srgbClr val="414042"/>
      </a:dk2>
      <a:lt2>
        <a:srgbClr val="E6E7E8"/>
      </a:lt2>
      <a:accent1>
        <a:srgbClr val="A4DAD2"/>
      </a:accent1>
      <a:accent2>
        <a:srgbClr val="7CCCBF"/>
      </a:accent2>
      <a:accent3>
        <a:srgbClr val="12A4A4"/>
      </a:accent3>
      <a:accent4>
        <a:srgbClr val="098484"/>
      </a:accent4>
      <a:accent5>
        <a:srgbClr val="F05B72"/>
      </a:accent5>
      <a:accent6>
        <a:srgbClr val="E11156"/>
      </a:accent6>
      <a:hlink>
        <a:srgbClr val="098484"/>
      </a:hlink>
      <a:folHlink>
        <a:srgbClr val="414042"/>
      </a:folHlink>
    </a:clrScheme>
    <a:fontScheme name="CCC">
      <a:majorFont>
        <a:latin typeface="Source Sans Pro Black"/>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CCPowerPointTemplate.potx" id="{1112EB0C-33F7-40B2-BC44-DFFD6E8D0ED3}" vid="{91923176-E3BE-4DB8-B4EB-CE31471962C6}"/>
    </a:ext>
  </a:extLst>
</a:theme>
</file>

<file path=docMetadata/LabelInfo.xml><?xml version="1.0" encoding="utf-8"?>
<clbl:labelList xmlns:clbl="http://schemas.microsoft.com/office/2020/mipLabelMetadata">
  <clbl:label id="{7e2fa23e-ce40-480d-ba76-e47fab8472f8}" enabled="1" method="Standard" siteId="{45c97e4e-bd8d-4ddc-bd6e-2d62daa2a011}" removed="0"/>
</clbl:labelList>
</file>

<file path=docProps/app.xml><?xml version="1.0" encoding="utf-8"?>
<Properties xmlns="http://schemas.openxmlformats.org/officeDocument/2006/extended-properties" xmlns:vt="http://schemas.openxmlformats.org/officeDocument/2006/docPropsVTypes">
  <TotalTime>6</TotalTime>
  <Words>1146</Words>
  <Application>Microsoft Office PowerPoint</Application>
  <PresentationFormat>Widescreen</PresentationFormat>
  <Paragraphs>125</Paragraphs>
  <Slides>12</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12</vt:i4>
      </vt:variant>
    </vt:vector>
  </HeadingPairs>
  <TitlesOfParts>
    <vt:vector size="17" baseType="lpstr">
      <vt:lpstr>Arial</vt:lpstr>
      <vt:lpstr>Source Sans Pro</vt:lpstr>
      <vt:lpstr>Source Sans Pro Black</vt:lpstr>
      <vt:lpstr>Title slide</vt:lpstr>
      <vt:lpstr>Text slides</vt:lpstr>
      <vt:lpstr>Christchurch City Council  Draft Long Term Plan 2024-2034</vt:lpstr>
      <vt:lpstr>A snapshot of what’s proposed . . . </vt:lpstr>
      <vt:lpstr>Proposed rates increase</vt:lpstr>
      <vt:lpstr>Proposed rates increase</vt:lpstr>
      <vt:lpstr>Operational spending over the next 10 years</vt:lpstr>
      <vt:lpstr>Delivering the services that matter to our residents</vt:lpstr>
      <vt:lpstr>Delivering the services that matter to our residents</vt:lpstr>
      <vt:lpstr>Alternative opportunity </vt:lpstr>
      <vt:lpstr>Option: Bid funding for major and business events</vt:lpstr>
      <vt:lpstr>Option: Accelerate adaptation efforts </vt:lpstr>
      <vt:lpstr>Option: Climate Resilience Fund</vt:lpstr>
      <vt:lpstr>How to have your say</vt:lpstr>
    </vt:vector>
  </TitlesOfParts>
  <Company>Christchurch City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 Long Term Plan 2024-34</dc:title>
  <dc:creator>McRae, Katy</dc:creator>
  <cp:lastModifiedBy>Sam MacDonald</cp:lastModifiedBy>
  <cp:revision>2</cp:revision>
  <dcterms:created xsi:type="dcterms:W3CDTF">2024-03-18T19:03:23Z</dcterms:created>
  <dcterms:modified xsi:type="dcterms:W3CDTF">2024-03-19T02:39:50Z</dcterms:modified>
</cp:coreProperties>
</file>