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5"/>
  </p:notesMasterIdLst>
  <p:sldIdLst>
    <p:sldId id="269" r:id="rId3"/>
    <p:sldId id="256" r:id="rId4"/>
    <p:sldId id="281" r:id="rId5"/>
    <p:sldId id="283" r:id="rId6"/>
    <p:sldId id="289" r:id="rId7"/>
    <p:sldId id="300" r:id="rId8"/>
    <p:sldId id="285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297" r:id="rId17"/>
    <p:sldId id="299" r:id="rId18"/>
    <p:sldId id="301" r:id="rId19"/>
    <p:sldId id="290" r:id="rId20"/>
    <p:sldId id="291" r:id="rId21"/>
    <p:sldId id="298" r:id="rId22"/>
    <p:sldId id="287" r:id="rId23"/>
    <p:sldId id="302" r:id="rId24"/>
  </p:sldIdLst>
  <p:sldSz cx="13004800" cy="9753600"/>
  <p:notesSz cx="6797675" cy="9926638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te Chandler" initials="P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7E3D2">
              <a:alpha val="5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DF6DA"/>
              </a:solidFill>
              <a:prstDash val="solid"/>
              <a:miter lim="400000"/>
            </a:ln>
          </a:right>
          <a:top>
            <a:ln w="12700" cap="flat">
              <a:solidFill>
                <a:srgbClr val="FDF6DA"/>
              </a:solidFill>
              <a:prstDash val="solid"/>
              <a:miter lim="400000"/>
            </a:ln>
          </a:top>
          <a:bottom>
            <a:ln w="12700" cap="flat">
              <a:solidFill>
                <a:srgbClr val="FDF6DA"/>
              </a:solidFill>
              <a:prstDash val="solid"/>
              <a:miter lim="400000"/>
            </a:ln>
          </a:bottom>
          <a:insideH>
            <a:ln w="12700" cap="flat">
              <a:solidFill>
                <a:srgbClr val="FDF6D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5C69B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FDF6DA"/>
              </a:solidFill>
              <a:prstDash val="solid"/>
              <a:miter lim="400000"/>
            </a:ln>
          </a:bottom>
          <a:insideH>
            <a:ln w="12700" cap="flat">
              <a:solidFill>
                <a:srgbClr val="FDF6D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C9D69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BDBBB3"/>
              </a:solidFill>
              <a:prstDash val="solid"/>
              <a:miter lim="400000"/>
            </a:ln>
          </a:left>
          <a:right>
            <a:ln w="12700" cap="flat">
              <a:solidFill>
                <a:srgbClr val="BDBBB3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BDBBB3"/>
              </a:solidFill>
              <a:prstDash val="solid"/>
              <a:miter lim="400000"/>
            </a:ln>
          </a:insideV>
        </a:tcBdr>
        <a:fill>
          <a:solidFill>
            <a:srgbClr val="E7E3D2"/>
          </a:solidFill>
        </a:fill>
      </a:tcStyle>
    </a:wholeTbl>
    <a:band2H>
      <a:tcTxStyle/>
      <a:tcStyle>
        <a:tcBdr/>
        <a:fill>
          <a:solidFill>
            <a:srgbClr val="F6F2E5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A5A59F"/>
              </a:solidFill>
              <a:prstDash val="solid"/>
              <a:miter lim="400000"/>
            </a:ln>
          </a:insideV>
        </a:tcBdr>
        <a:fill>
          <a:solidFill>
            <a:srgbClr val="D3CDB7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A5A59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8E755A"/>
              </a:solidFill>
              <a:prstDash val="solid"/>
              <a:miter lim="400000"/>
            </a:ln>
          </a:left>
          <a:right>
            <a:ln w="12700" cap="flat">
              <a:solidFill>
                <a:srgbClr val="8E755A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8E755A"/>
              </a:solidFill>
              <a:prstDash val="solid"/>
              <a:miter lim="400000"/>
            </a:ln>
          </a:insideH>
          <a:insideV>
            <a:ln w="12700" cap="flat">
              <a:solidFill>
                <a:srgbClr val="8E755A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DBBB3"/>
              </a:solidFill>
              <a:prstDash val="solid"/>
              <a:miter lim="400000"/>
            </a:ln>
          </a:top>
          <a:bottom>
            <a:ln w="12700" cap="flat">
              <a:solidFill>
                <a:srgbClr val="BDBBB3"/>
              </a:solidFill>
              <a:prstDash val="solid"/>
              <a:miter lim="400000"/>
            </a:ln>
          </a:bottom>
          <a:insideH>
            <a:ln w="12700" cap="flat">
              <a:solidFill>
                <a:srgbClr val="BDBBB3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3DA"/>
          </a:solidFill>
        </a:fill>
      </a:tcStyle>
    </a:wholeTbl>
    <a:band2H>
      <a:tcTxStyle/>
      <a:tcStyle>
        <a:tcBdr/>
        <a:fill>
          <a:solidFill>
            <a:srgbClr val="F9F5E8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5D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DBBB3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4D616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BDBBB3"/>
              </a:solidFill>
              <a:prstDash val="solid"/>
              <a:miter lim="400000"/>
            </a:ln>
          </a:bottom>
          <a:insideH>
            <a:ln w="12700" cap="flat">
              <a:solidFill>
                <a:srgbClr val="657477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FECE2"/>
          </a:solidFill>
        </a:fill>
      </a:tcStyle>
    </a:wholeTbl>
    <a:band2H>
      <a:tcTxStyle/>
      <a:tcStyle>
        <a:tcBdr/>
        <a:fill>
          <a:solidFill>
            <a:srgbClr val="FFFBF1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A29A85"/>
              </a:solidFill>
              <a:prstDash val="solid"/>
              <a:miter lim="400000"/>
            </a:ln>
          </a:right>
          <a:top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4D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29A85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A29A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A29A85"/>
              </a:solidFill>
              <a:prstDash val="solid"/>
              <a:miter lim="400000"/>
            </a:ln>
          </a:bottom>
          <a:insideH>
            <a:ln w="12700" cap="flat">
              <a:solidFill>
                <a:srgbClr val="A29A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33BA23B1-9221-436E-865A-0063620EA4FD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2C0">
              <a:alpha val="50000"/>
            </a:srgbClr>
          </a:solidFill>
        </a:fill>
      </a:tcStyle>
    </a:wholeTbl>
    <a:band2H>
      <a:tcTxStyle/>
      <a:tcStyle>
        <a:tcBdr/>
        <a:fill>
          <a:solidFill>
            <a:srgbClr val="E9E7DC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5BEAA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2C0">
              <a:alpha val="2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28C7D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DBD2B2"/>
              </a:solidFill>
              <a:prstDash val="solid"/>
              <a:miter lim="400000"/>
            </a:ln>
          </a:top>
          <a:bottom>
            <a:ln w="12700" cap="flat">
              <a:solidFill>
                <a:srgbClr val="DBD2B2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DF9ED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25400" cap="flat">
              <a:solidFill>
                <a:srgbClr val="C6BB94"/>
              </a:solidFill>
              <a:prstDash val="solid"/>
              <a:miter lim="400000"/>
            </a:ln>
          </a:left>
          <a:right>
            <a:ln w="25400" cap="flat">
              <a:solidFill>
                <a:srgbClr val="C6BB94"/>
              </a:solidFill>
              <a:prstDash val="solid"/>
              <a:miter lim="400000"/>
            </a:ln>
          </a:right>
          <a:top>
            <a:ln w="12700" cap="flat">
              <a:solidFill>
                <a:srgbClr val="DBD2B2"/>
              </a:solidFill>
              <a:prstDash val="solid"/>
              <a:miter lim="400000"/>
            </a:ln>
          </a:top>
          <a:bottom>
            <a:ln w="12700" cap="flat">
              <a:solidFill>
                <a:srgbClr val="DBD2B2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solidFill>
                <a:srgbClr val="DBD2B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6BB94"/>
              </a:solidFill>
              <a:prstDash val="solid"/>
              <a:miter lim="400000"/>
            </a:ln>
          </a:top>
          <a:bottom>
            <a:ln w="25400" cap="flat">
              <a:solidFill>
                <a:srgbClr val="C6BB94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6BB94"/>
              </a:solidFill>
              <a:prstDash val="solid"/>
              <a:miter lim="400000"/>
            </a:ln>
          </a:top>
          <a:bottom>
            <a:ln w="25400" cap="flat">
              <a:solidFill>
                <a:srgbClr val="C6BB94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742" y="-326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9" name="Shape 129"/>
          <p:cNvSpPr>
            <a:spLocks noGrp="1"/>
          </p:cNvSpPr>
          <p:nvPr>
            <p:ph type="body" sz="quarter" idx="1"/>
          </p:nvPr>
        </p:nvSpPr>
        <p:spPr>
          <a:xfrm>
            <a:off x="906357" y="4715153"/>
            <a:ext cx="4984962" cy="44669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7568381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02422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171033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895379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182951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446665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748437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271871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830486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993508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444296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98219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861833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704585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876088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89220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81340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34983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204948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37675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883864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631328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76670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pic" idx="13"/>
          </p:nvPr>
        </p:nvSpPr>
        <p:spPr>
          <a:xfrm>
            <a:off x="622300" y="1181100"/>
            <a:ext cx="11760200" cy="56769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xfrm>
            <a:off x="508000" y="7099300"/>
            <a:ext cx="11988800" cy="1117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508000" y="8267700"/>
            <a:ext cx="11988800" cy="8382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1pPr>
            <a:lvl2pPr marL="0" indent="2286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2pPr>
            <a:lvl3pPr marL="0" indent="4572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3pPr>
            <a:lvl4pPr marL="0" indent="6858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4pPr>
            <a:lvl5pPr marL="0" indent="9144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hape 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CDDC752-7473-40A6-8792-EBA78DA6DF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5600" y="1596249"/>
            <a:ext cx="9753600" cy="3395698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B9AB949-D4EE-46A4-9A21-53F76B5D4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5600" y="5122898"/>
            <a:ext cx="9753600" cy="2354862"/>
          </a:xfrm>
        </p:spPr>
        <p:txBody>
          <a:bodyPr/>
          <a:lstStyle>
            <a:lvl1pPr marL="0" indent="0" algn="ctr">
              <a:buNone/>
              <a:defRPr sz="2900"/>
            </a:lvl1pPr>
            <a:lvl2pPr marL="546171" indent="0" algn="ctr">
              <a:buNone/>
              <a:defRPr sz="2400"/>
            </a:lvl2pPr>
            <a:lvl3pPr marL="1092342" indent="0" algn="ctr">
              <a:buNone/>
              <a:defRPr sz="2200"/>
            </a:lvl3pPr>
            <a:lvl4pPr marL="1638513" indent="0" algn="ctr">
              <a:buNone/>
              <a:defRPr sz="1900"/>
            </a:lvl4pPr>
            <a:lvl5pPr marL="2184684" indent="0" algn="ctr">
              <a:buNone/>
              <a:defRPr sz="1900"/>
            </a:lvl5pPr>
            <a:lvl6pPr marL="2730856" indent="0" algn="ctr">
              <a:buNone/>
              <a:defRPr sz="1900"/>
            </a:lvl6pPr>
            <a:lvl7pPr marL="3277027" indent="0" algn="ctr">
              <a:buNone/>
              <a:defRPr sz="1900"/>
            </a:lvl7pPr>
            <a:lvl8pPr marL="3823198" indent="0" algn="ctr">
              <a:buNone/>
              <a:defRPr sz="1900"/>
            </a:lvl8pPr>
            <a:lvl9pPr marL="4369369" indent="0" algn="ctr">
              <a:buNone/>
              <a:defRPr sz="19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0C84A3F-46FA-4137-8B2B-410D7342B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934F-996A-4F1C-8B47-A87E6023246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8659060-8C14-4176-B640-F334FA782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53F24DD-9143-4245-9709-A5B8EE6AA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E6257-70CB-49E6-A888-002005B66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079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D20C976-99E0-471D-A9C9-671C54C75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D8A4B2E-ED8E-4B80-B94A-3F9AEF070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E0FF3C8-0296-43B9-97FC-BF84284A8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934F-996A-4F1C-8B47-A87E6023246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6A5AFA2-BA95-4555-88E7-C9A39262E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2BFE43E-5B9B-4995-9C03-307077752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E6257-70CB-49E6-A888-002005B66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364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A8F44D-6A7A-4854-8E93-738DABBDF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307" y="2431628"/>
            <a:ext cx="11216640" cy="4057226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957BE66-BF59-4978-97C0-E377007788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7307" y="6527237"/>
            <a:ext cx="11216640" cy="2133599"/>
          </a:xfrm>
        </p:spPr>
        <p:txBody>
          <a:bodyPr/>
          <a:lstStyle>
            <a:lvl1pPr marL="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1pPr>
            <a:lvl2pPr marL="546171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2342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63851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18468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273085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27702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382319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3693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976470C-B27D-45ED-8A9A-FD8CA4819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934F-996A-4F1C-8B47-A87E6023246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8865861-E257-435E-9AE5-F54BFF717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F184EA6-77C3-445C-9776-4A77576CE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E6257-70CB-49E6-A888-002005B66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52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AB65BF5-B30A-4C49-9461-360885152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E1E27A-86EA-4797-8EBF-86C089AF2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C041587-BF2E-4943-AA3C-BB01C7B3E2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C53E8B6-0C3A-493F-B8CA-9992E7238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934F-996A-4F1C-8B47-A87E6023246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AC9E9FE-D2A1-4397-843B-284696CFB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9E80554-BBA5-4731-BC0B-0C4697A7B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E6257-70CB-49E6-A888-002005B66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5921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1DE6077-4D4A-4D5B-8FE3-CFC4E4117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774" y="519290"/>
            <a:ext cx="11216640" cy="18852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5790DDB-6B97-475F-9345-1890F38E5F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171" indent="0">
              <a:buNone/>
              <a:defRPr sz="2400" b="1"/>
            </a:lvl2pPr>
            <a:lvl3pPr marL="1092342" indent="0">
              <a:buNone/>
              <a:defRPr sz="2200" b="1"/>
            </a:lvl3pPr>
            <a:lvl4pPr marL="1638513" indent="0">
              <a:buNone/>
              <a:defRPr sz="1900" b="1"/>
            </a:lvl4pPr>
            <a:lvl5pPr marL="2184684" indent="0">
              <a:buNone/>
              <a:defRPr sz="1900" b="1"/>
            </a:lvl5pPr>
            <a:lvl6pPr marL="2730856" indent="0">
              <a:buNone/>
              <a:defRPr sz="1900" b="1"/>
            </a:lvl6pPr>
            <a:lvl7pPr marL="3277027" indent="0">
              <a:buNone/>
              <a:defRPr sz="1900" b="1"/>
            </a:lvl7pPr>
            <a:lvl8pPr marL="3823198" indent="0">
              <a:buNone/>
              <a:defRPr sz="1900" b="1"/>
            </a:lvl8pPr>
            <a:lvl9pPr marL="4369369" indent="0">
              <a:buNone/>
              <a:defRPr sz="1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BF7F48F8-715C-44C4-ADB1-7248A3025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05E8FAE6-94DA-4F16-B6CB-05CCD39E9B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83680" y="2390987"/>
            <a:ext cx="5528734" cy="1171786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171" indent="0">
              <a:buNone/>
              <a:defRPr sz="2400" b="1"/>
            </a:lvl2pPr>
            <a:lvl3pPr marL="1092342" indent="0">
              <a:buNone/>
              <a:defRPr sz="2200" b="1"/>
            </a:lvl3pPr>
            <a:lvl4pPr marL="1638513" indent="0">
              <a:buNone/>
              <a:defRPr sz="1900" b="1"/>
            </a:lvl4pPr>
            <a:lvl5pPr marL="2184684" indent="0">
              <a:buNone/>
              <a:defRPr sz="1900" b="1"/>
            </a:lvl5pPr>
            <a:lvl6pPr marL="2730856" indent="0">
              <a:buNone/>
              <a:defRPr sz="1900" b="1"/>
            </a:lvl6pPr>
            <a:lvl7pPr marL="3277027" indent="0">
              <a:buNone/>
              <a:defRPr sz="1900" b="1"/>
            </a:lvl7pPr>
            <a:lvl8pPr marL="3823198" indent="0">
              <a:buNone/>
              <a:defRPr sz="1900" b="1"/>
            </a:lvl8pPr>
            <a:lvl9pPr marL="4369369" indent="0">
              <a:buNone/>
              <a:defRPr sz="1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40D470F1-0B2D-4719-B38D-B4FD27CE4C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83680" y="3562773"/>
            <a:ext cx="5528734" cy="5240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4FF20AFA-BFC1-4674-8227-9AD8615B0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934F-996A-4F1C-8B47-A87E6023246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B120E7F4-A92A-49DD-A073-6A086DD03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5E0757B8-EA40-4B6C-AEAF-3BD3ECDC4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E6257-70CB-49E6-A888-002005B66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319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D298150-9A47-4250-9660-91E09EDCB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ABAE3C82-F632-44A8-B46D-79578D845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934F-996A-4F1C-8B47-A87E6023246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11642AD0-3412-45C4-8982-0788B69E0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FA68D8E-58F0-497F-B779-9BEB3F0FD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E6257-70CB-49E6-A888-002005B66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6044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476A060-D21C-4C09-94F3-C5F9BFFEC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934F-996A-4F1C-8B47-A87E6023246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DA6CBE4-92B2-42AC-A3C0-2A41EEE8B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A8412AD-82CD-4EA1-A8B5-55DCDA689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E6257-70CB-49E6-A888-002005B66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4614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EDF1E8B-368B-4A53-96A1-059D86CEA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DB71BED-737E-4D73-98F5-335F7B293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8734" y="1404338"/>
            <a:ext cx="6583680" cy="693137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000F0A9-6D7E-449F-93B8-6377426527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</p:spPr>
        <p:txBody>
          <a:bodyPr/>
          <a:lstStyle>
            <a:lvl1pPr marL="0" indent="0">
              <a:buNone/>
              <a:defRPr sz="1900"/>
            </a:lvl1pPr>
            <a:lvl2pPr marL="546171" indent="0">
              <a:buNone/>
              <a:defRPr sz="1700"/>
            </a:lvl2pPr>
            <a:lvl3pPr marL="1092342" indent="0">
              <a:buNone/>
              <a:defRPr sz="1400"/>
            </a:lvl3pPr>
            <a:lvl4pPr marL="1638513" indent="0">
              <a:buNone/>
              <a:defRPr sz="1200"/>
            </a:lvl4pPr>
            <a:lvl5pPr marL="2184684" indent="0">
              <a:buNone/>
              <a:defRPr sz="1200"/>
            </a:lvl5pPr>
            <a:lvl6pPr marL="2730856" indent="0">
              <a:buNone/>
              <a:defRPr sz="1200"/>
            </a:lvl6pPr>
            <a:lvl7pPr marL="3277027" indent="0">
              <a:buNone/>
              <a:defRPr sz="1200"/>
            </a:lvl7pPr>
            <a:lvl8pPr marL="3823198" indent="0">
              <a:buNone/>
              <a:defRPr sz="1200"/>
            </a:lvl8pPr>
            <a:lvl9pPr marL="4369369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3C7E6A6-A621-45F9-ACF0-7AF8BE541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934F-996A-4F1C-8B47-A87E6023246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5E5C92A-9787-44C2-8BA9-45B4046E0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CAE0F5D-CD2C-49D3-836B-B21AD33EF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E6257-70CB-49E6-A888-002005B66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485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C7F5205-2E55-403D-B604-C47733EEC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560FBBBD-8B4E-45A8-8149-1CD173E26F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28734" y="1404338"/>
            <a:ext cx="6583680" cy="6931378"/>
          </a:xfrm>
        </p:spPr>
        <p:txBody>
          <a:bodyPr/>
          <a:lstStyle>
            <a:lvl1pPr marL="0" indent="0">
              <a:buNone/>
              <a:defRPr sz="3800"/>
            </a:lvl1pPr>
            <a:lvl2pPr marL="546171" indent="0">
              <a:buNone/>
              <a:defRPr sz="3300"/>
            </a:lvl2pPr>
            <a:lvl3pPr marL="1092342" indent="0">
              <a:buNone/>
              <a:defRPr sz="2900"/>
            </a:lvl3pPr>
            <a:lvl4pPr marL="1638513" indent="0">
              <a:buNone/>
              <a:defRPr sz="2400"/>
            </a:lvl4pPr>
            <a:lvl5pPr marL="2184684" indent="0">
              <a:buNone/>
              <a:defRPr sz="2400"/>
            </a:lvl5pPr>
            <a:lvl6pPr marL="2730856" indent="0">
              <a:buNone/>
              <a:defRPr sz="2400"/>
            </a:lvl6pPr>
            <a:lvl7pPr marL="3277027" indent="0">
              <a:buNone/>
              <a:defRPr sz="2400"/>
            </a:lvl7pPr>
            <a:lvl8pPr marL="3823198" indent="0">
              <a:buNone/>
              <a:defRPr sz="2400"/>
            </a:lvl8pPr>
            <a:lvl9pPr marL="4369369" indent="0">
              <a:buNone/>
              <a:defRPr sz="24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43033F5-AC68-49FF-93FC-8BAAB8F2D8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</p:spPr>
        <p:txBody>
          <a:bodyPr/>
          <a:lstStyle>
            <a:lvl1pPr marL="0" indent="0">
              <a:buNone/>
              <a:defRPr sz="1900"/>
            </a:lvl1pPr>
            <a:lvl2pPr marL="546171" indent="0">
              <a:buNone/>
              <a:defRPr sz="1700"/>
            </a:lvl2pPr>
            <a:lvl3pPr marL="1092342" indent="0">
              <a:buNone/>
              <a:defRPr sz="1400"/>
            </a:lvl3pPr>
            <a:lvl4pPr marL="1638513" indent="0">
              <a:buNone/>
              <a:defRPr sz="1200"/>
            </a:lvl4pPr>
            <a:lvl5pPr marL="2184684" indent="0">
              <a:buNone/>
              <a:defRPr sz="1200"/>
            </a:lvl5pPr>
            <a:lvl6pPr marL="2730856" indent="0">
              <a:buNone/>
              <a:defRPr sz="1200"/>
            </a:lvl6pPr>
            <a:lvl7pPr marL="3277027" indent="0">
              <a:buNone/>
              <a:defRPr sz="1200"/>
            </a:lvl7pPr>
            <a:lvl8pPr marL="3823198" indent="0">
              <a:buNone/>
              <a:defRPr sz="1200"/>
            </a:lvl8pPr>
            <a:lvl9pPr marL="4369369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645F1CE-63B5-444F-BEDF-A210E37F1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934F-996A-4F1C-8B47-A87E6023246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9DC99C8-9063-44C7-96F0-C52AD281E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07D594D-E2A7-496A-A2ED-1BF3B93DE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E6257-70CB-49E6-A888-002005B66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061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title"/>
          </p:nvPr>
        </p:nvSpPr>
        <p:spPr>
          <a:xfrm>
            <a:off x="508000" y="3860800"/>
            <a:ext cx="11988800" cy="203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4" name="Shape 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0A48C9-B61D-4124-A3B1-69467C8CB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0621C66-C791-4EBB-BF00-6826780BF3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8A1348D-3FA9-471B-919E-8BA0EB708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934F-996A-4F1C-8B47-A87E6023246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CAA4439-40D7-478C-B050-497CDEA3F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2D76D81-8ECB-4584-B9A2-508665BBE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E6257-70CB-49E6-A888-002005B66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194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B84E56A0-8614-485C-8940-B0AF6E3585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306560" y="519289"/>
            <a:ext cx="2804160" cy="82657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B69C96E9-F6B0-41AC-85A3-C9AA526F7B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94080" y="519289"/>
            <a:ext cx="8249920" cy="82657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C2052D4-6175-4852-A856-9A0C821EC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934F-996A-4F1C-8B47-A87E6023246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B92D02B-CC7F-40BE-B4F2-94547B61B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7BE1D12-8A6C-4C1F-B9A1-EB16B1F7D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E6257-70CB-49E6-A888-002005B6699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172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508000" y="2578100"/>
            <a:ext cx="11997292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2" name="Shape 52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3" name="Shape 53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4" name="Shape 5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Shape 5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508000" y="2578100"/>
            <a:ext cx="119888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3" name="Shape 63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4" name="Shape 64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6" name="Shape 66"/>
          <p:cNvSpPr>
            <a:spLocks noGrp="1"/>
          </p:cNvSpPr>
          <p:nvPr>
            <p:ph type="body" idx="1"/>
          </p:nvPr>
        </p:nvSpPr>
        <p:spPr>
          <a:xfrm>
            <a:off x="508000" y="3035300"/>
            <a:ext cx="11988800" cy="57277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Shape 6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508000" y="2578100"/>
            <a:ext cx="119888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5" name="Shape 75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6" name="Shape 76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7" name="Shape 77"/>
          <p:cNvSpPr>
            <a:spLocks noGrp="1"/>
          </p:cNvSpPr>
          <p:nvPr>
            <p:ph type="pic" sz="half" idx="13"/>
          </p:nvPr>
        </p:nvSpPr>
        <p:spPr>
          <a:xfrm>
            <a:off x="620619" y="2994799"/>
            <a:ext cx="5524501" cy="55245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9" name="Shape 79"/>
          <p:cNvSpPr>
            <a:spLocks noGrp="1"/>
          </p:cNvSpPr>
          <p:nvPr>
            <p:ph type="body" sz="half" idx="1"/>
          </p:nvPr>
        </p:nvSpPr>
        <p:spPr>
          <a:xfrm>
            <a:off x="6781800" y="2971800"/>
            <a:ext cx="5727700" cy="5524500"/>
          </a:xfrm>
          <a:prstGeom prst="rect">
            <a:avLst/>
          </a:prstGeom>
        </p:spPr>
        <p:txBody>
          <a:bodyPr/>
          <a:lstStyle>
            <a:lvl1pPr marL="3683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1pPr>
            <a:lvl2pPr marL="7366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2pPr>
            <a:lvl3pPr marL="11049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3pPr>
            <a:lvl4pPr marL="14732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4pPr>
            <a:lvl5pPr marL="18415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0" name="Shape 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8" name="Shape 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/>
          </p:cNvSpPr>
          <p:nvPr>
            <p:ph type="pic" sz="quarter" idx="13"/>
          </p:nvPr>
        </p:nvSpPr>
        <p:spPr>
          <a:xfrm>
            <a:off x="6654800" y="977900"/>
            <a:ext cx="5727700" cy="36068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6" name="Shape 96"/>
          <p:cNvSpPr>
            <a:spLocks noGrp="1"/>
          </p:cNvSpPr>
          <p:nvPr>
            <p:ph type="pic" sz="quarter" idx="14"/>
          </p:nvPr>
        </p:nvSpPr>
        <p:spPr>
          <a:xfrm>
            <a:off x="6654800" y="5003800"/>
            <a:ext cx="5727700" cy="36449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7" name="Shape 97"/>
          <p:cNvSpPr>
            <a:spLocks noGrp="1"/>
          </p:cNvSpPr>
          <p:nvPr>
            <p:ph type="pic" sz="half" idx="15"/>
          </p:nvPr>
        </p:nvSpPr>
        <p:spPr>
          <a:xfrm>
            <a:off x="620619" y="975499"/>
            <a:ext cx="5575301" cy="76708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body" sz="quarter" idx="13"/>
          </p:nvPr>
        </p:nvSpPr>
        <p:spPr>
          <a:xfrm>
            <a:off x="508000" y="5918200"/>
            <a:ext cx="11988800" cy="5334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lnSpc>
                <a:spcPct val="140000"/>
              </a:lnSpc>
              <a:spcBef>
                <a:spcPts val="0"/>
              </a:spcBef>
              <a:buSzTx/>
              <a:buNone/>
              <a:defRPr sz="3000" i="1">
                <a:solidFill>
                  <a:srgbClr val="9D9D9D"/>
                </a:solidFill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4"/>
          </p:nvPr>
        </p:nvSpPr>
        <p:spPr>
          <a:xfrm>
            <a:off x="1270000" y="4298950"/>
            <a:ext cx="10464800" cy="6223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SzTx/>
              <a:buNone/>
              <a:defRPr sz="3600"/>
            </a:lvl1pPr>
          </a:lstStyle>
          <a:p>
            <a:r>
              <a:t>“Type a quote here.” </a:t>
            </a:r>
          </a:p>
        </p:txBody>
      </p:sp>
      <p:sp>
        <p:nvSpPr>
          <p:cNvPr id="107" name="Shape 10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Shape 1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Shape 3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508000" y="977900"/>
            <a:ext cx="11988800" cy="7785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buBlip>
                <a:blip r:embed="rId13"/>
              </a:buBlip>
            </a:lvl1pPr>
            <a:lvl2pPr>
              <a:buBlip>
                <a:blip r:embed="rId13"/>
              </a:buBlip>
            </a:lvl2pPr>
            <a:lvl3pPr>
              <a:buBlip>
                <a:blip r:embed="rId13"/>
              </a:buBlip>
            </a:lvl3pPr>
            <a:lvl4pPr>
              <a:buBlip>
                <a:blip r:embed="rId13"/>
              </a:buBlip>
            </a:lvl4pPr>
            <a:lvl5pPr>
              <a:buBlip>
                <a:blip r:embed="rId13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508000" y="596900"/>
            <a:ext cx="1198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12166701" y="8763000"/>
            <a:ext cx="342901" cy="3683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transition spd="med"/>
  <p:txStyles>
    <p:titleStyle>
      <a:lvl1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all" spc="0" baseline="0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1pPr>
      <a:lvl2pPr marL="0" marR="0" indent="2286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all" spc="0" baseline="0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2pPr>
      <a:lvl3pPr marL="0" marR="0" indent="4572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all" spc="0" baseline="0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3pPr>
      <a:lvl4pPr marL="0" marR="0" indent="6858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all" spc="0" baseline="0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4pPr>
      <a:lvl5pPr marL="0" marR="0" indent="9144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all" spc="0" baseline="0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5pPr>
      <a:lvl6pPr marL="0" marR="0" indent="11430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all" spc="0" baseline="0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6pPr>
      <a:lvl7pPr marL="0" marR="0" indent="13716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all" spc="0" baseline="0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7pPr>
      <a:lvl8pPr marL="0" marR="0" indent="16002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all" spc="0" baseline="0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8pPr>
      <a:lvl9pPr marL="0" marR="0" indent="18288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all" spc="0" baseline="0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9pPr>
    </p:titleStyle>
    <p:bodyStyle>
      <a:lvl1pPr marL="4191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3"/>
        </a:buBlip>
        <a:tabLst/>
        <a:defRPr sz="3400" b="0" i="0" u="none" strike="noStrike" cap="none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1pPr>
      <a:lvl2pPr marL="8382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3"/>
        </a:buBlip>
        <a:tabLst/>
        <a:defRPr sz="3400" b="0" i="0" u="none" strike="noStrike" cap="none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2pPr>
      <a:lvl3pPr marL="12573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3"/>
        </a:buBlip>
        <a:tabLst/>
        <a:defRPr sz="3400" b="0" i="0" u="none" strike="noStrike" cap="none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3pPr>
      <a:lvl4pPr marL="16764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3"/>
        </a:buBlip>
        <a:tabLst/>
        <a:defRPr sz="3400" b="0" i="0" u="none" strike="noStrike" cap="none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4pPr>
      <a:lvl5pPr marL="20955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3"/>
        </a:buBlip>
        <a:tabLst/>
        <a:defRPr sz="3400" b="0" i="0" u="none" strike="noStrike" cap="none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5pPr>
      <a:lvl6pPr marL="25146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3"/>
        </a:buBlip>
        <a:tabLst/>
        <a:defRPr sz="3400" b="0" i="0" u="none" strike="noStrike" cap="none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6pPr>
      <a:lvl7pPr marL="29337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3"/>
        </a:buBlip>
        <a:tabLst/>
        <a:defRPr sz="3400" b="0" i="0" u="none" strike="noStrike" cap="none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7pPr>
      <a:lvl8pPr marL="33528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3"/>
        </a:buBlip>
        <a:tabLst/>
        <a:defRPr sz="3400" b="0" i="0" u="none" strike="noStrike" cap="none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8pPr>
      <a:lvl9pPr marL="37719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3"/>
        </a:buBlip>
        <a:tabLst/>
        <a:defRPr sz="3400" b="0" i="0" u="none" strike="noStrike" cap="none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9932ACAD-60D4-42ED-8687-AACBB3B1B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080" y="519290"/>
            <a:ext cx="11216640" cy="1885245"/>
          </a:xfrm>
          <a:prstGeom prst="rect">
            <a:avLst/>
          </a:prstGeom>
        </p:spPr>
        <p:txBody>
          <a:bodyPr vert="horz" lIns="109234" tIns="54617" rIns="109234" bIns="54617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2D8D171-1F22-4096-B0B9-7852DFD13B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horz" lIns="109234" tIns="54617" rIns="109234" bIns="54617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6EBF18F-D477-42B1-B394-4C75BA508D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94080" y="9040143"/>
            <a:ext cx="2926080" cy="519289"/>
          </a:xfrm>
          <a:prstGeom prst="rect">
            <a:avLst/>
          </a:prstGeom>
        </p:spPr>
        <p:txBody>
          <a:bodyPr vert="horz" lIns="109234" tIns="54617" rIns="109234" bIns="54617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2342" hangingPunct="1"/>
            <a:fld id="{C3F6934F-996A-4F1C-8B47-A87E60232465}" type="datetimeFigureOut">
              <a:rPr lang="en-US" kern="1200" smtClean="0">
                <a:solidFill>
                  <a:prstClr val="black">
                    <a:tint val="75000"/>
                  </a:prstClr>
                </a:solidFill>
              </a:rPr>
              <a:pPr defTabSz="1092342" hangingPunct="1"/>
              <a:t>7/17/2018</a:t>
            </a:fld>
            <a:endParaRPr lang="en-US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CD1E972-1108-4A3B-B8E8-20933CE0B0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07840" y="9040143"/>
            <a:ext cx="4389120" cy="519289"/>
          </a:xfrm>
          <a:prstGeom prst="rect">
            <a:avLst/>
          </a:prstGeom>
        </p:spPr>
        <p:txBody>
          <a:bodyPr vert="horz" lIns="109234" tIns="54617" rIns="109234" bIns="54617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2342" hangingPunct="1"/>
            <a:endParaRPr lang="en-US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9F0910A-DA01-482C-8C06-E5966457F6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84640" y="9040143"/>
            <a:ext cx="2926080" cy="519289"/>
          </a:xfrm>
          <a:prstGeom prst="rect">
            <a:avLst/>
          </a:prstGeom>
        </p:spPr>
        <p:txBody>
          <a:bodyPr vert="horz" lIns="109234" tIns="54617" rIns="109234" bIns="54617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2342" hangingPunct="1"/>
            <a:fld id="{C5DE6257-70CB-49E6-A888-002005B66996}" type="slidenum">
              <a:rPr lang="en-US" kern="1200" smtClean="0">
                <a:solidFill>
                  <a:prstClr val="black">
                    <a:tint val="75000"/>
                  </a:prstClr>
                </a:solidFill>
              </a:rPr>
              <a:pPr defTabSz="1092342" hangingPunct="1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819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1092342" rtl="0" eaLnBrk="1" latinLnBrk="0" hangingPunct="1">
        <a:lnSpc>
          <a:spcPct val="90000"/>
        </a:lnSpc>
        <a:spcBef>
          <a:spcPct val="0"/>
        </a:spcBef>
        <a:buNone/>
        <a:defRPr sz="5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3086" indent="-273086" algn="l" defTabSz="1092342" rtl="0" eaLnBrk="1" latinLnBrk="0" hangingPunct="1">
        <a:lnSpc>
          <a:spcPct val="90000"/>
        </a:lnSpc>
        <a:spcBef>
          <a:spcPts val="1195"/>
        </a:spcBef>
        <a:buFont typeface="Arial" panose="020B060402020202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9257" indent="-273086" algn="l" defTabSz="1092342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365428" indent="-273086" algn="l" defTabSz="1092342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11599" indent="-273086" algn="l" defTabSz="1092342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457770" indent="-273086" algn="l" defTabSz="1092342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3003941" indent="-273086" algn="l" defTabSz="1092342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550112" indent="-273086" algn="l" defTabSz="1092342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96283" indent="-273086" algn="l" defTabSz="1092342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42455" indent="-273086" algn="l" defTabSz="1092342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2342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6171" algn="l" defTabSz="1092342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342" algn="l" defTabSz="1092342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8513" algn="l" defTabSz="1092342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84684" algn="l" defTabSz="1092342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0856" algn="l" defTabSz="1092342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7027" algn="l" defTabSz="1092342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3198" algn="l" defTabSz="1092342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69369" algn="l" defTabSz="1092342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nz/url?sa=i&amp;source=images&amp;cd=&amp;cad=rja&amp;uact=8&amp;ved=2ahUKEwiDvoSL_avbAhXGJ5QKHSqTCqwQjRx6BAgBEAU&amp;url=https://www.istockphoto.com/illustrations/country-road&amp;psig=AOvVaw1DY_b7a0VweMYRrZCRN42f&amp;ust=1527719565291909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pasted-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130048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F9E0CE-6DE2-462A-B82B-6170EB942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2900" b="1" dirty="0"/>
              <a:t>Mental Health and Addictions Services</a:t>
            </a:r>
            <a:endParaRPr lang="en-US" sz="29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3BC4765-60A2-4CC5-AFE8-6C29AAFD0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b="1" dirty="0"/>
              <a:t>What we did: </a:t>
            </a:r>
          </a:p>
          <a:p>
            <a:pPr marL="0" indent="0">
              <a:buNone/>
            </a:pPr>
            <a:endParaRPr lang="en-NZ" dirty="0"/>
          </a:p>
          <a:p>
            <a:r>
              <a:rPr lang="en-NZ" dirty="0"/>
              <a:t>Met with nearly 150 staff over 12 weeks</a:t>
            </a:r>
          </a:p>
          <a:p>
            <a:r>
              <a:rPr lang="en-NZ" dirty="0"/>
              <a:t>In the order of 300 hours of interview time</a:t>
            </a:r>
          </a:p>
          <a:p>
            <a:r>
              <a:rPr lang="en-NZ" dirty="0"/>
              <a:t>Interviews were voluntary except for the cluster leaders </a:t>
            </a:r>
            <a:r>
              <a:rPr lang="en-NZ" dirty="0" smtClean="0"/>
              <a:t>Covered </a:t>
            </a:r>
            <a:r>
              <a:rPr lang="en-NZ" dirty="0"/>
              <a:t>all services and disciplines at Tauranga and Whakatane </a:t>
            </a:r>
          </a:p>
          <a:p>
            <a:endParaRPr lang="en-US" dirty="0"/>
          </a:p>
        </p:txBody>
      </p:sp>
      <p:pic>
        <p:nvPicPr>
          <p:cNvPr id="7" name="Picture 4" descr="cid:image006.png@01D3047E.15B06AF0">
            <a:extLst>
              <a:ext uri="{FF2B5EF4-FFF2-40B4-BE49-F238E27FC236}">
                <a16:creationId xmlns="" xmlns:a16="http://schemas.microsoft.com/office/drawing/2014/main" id="{8A339D1A-526F-4EE4-A861-C5883FA73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2978" y="838764"/>
            <a:ext cx="3718560" cy="1246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87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F9E0CE-6DE2-462A-B82B-6170EB942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2900" b="1" dirty="0"/>
              <a:t>Mental Health and Addictions Services</a:t>
            </a:r>
            <a:endParaRPr lang="en-US" sz="29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3BC4765-60A2-4CC5-AFE8-6C29AAFD0E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6983" y="12711222"/>
            <a:ext cx="15675362" cy="418678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4" descr="cid:image006.png@01D3047E.15B06AF0">
            <a:extLst>
              <a:ext uri="{FF2B5EF4-FFF2-40B4-BE49-F238E27FC236}">
                <a16:creationId xmlns="" xmlns:a16="http://schemas.microsoft.com/office/drawing/2014/main" id="{8A339D1A-526F-4EE4-A861-C5883FA73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2978" y="838764"/>
            <a:ext cx="3718560" cy="1246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Macintosh HD:Users:johnshaw:Desktop:anne pics:nurses.jpg">
            <a:extLst>
              <a:ext uri="{FF2B5EF4-FFF2-40B4-BE49-F238E27FC236}">
                <a16:creationId xmlns="" xmlns:a16="http://schemas.microsoft.com/office/drawing/2014/main" id="{D27E85C4-9CF1-4395-9C10-323D3673399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864" y="3004593"/>
            <a:ext cx="9361039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547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F9E0CE-6DE2-462A-B82B-6170EB942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2900" b="1" dirty="0"/>
              <a:t>Mental Health and Addictions Services</a:t>
            </a:r>
            <a:endParaRPr lang="en-US" sz="29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3BC4765-60A2-4CC5-AFE8-6C29AAFD0E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6983" y="12711222"/>
            <a:ext cx="15675362" cy="418678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4" descr="cid:image006.png@01D3047E.15B06AF0">
            <a:extLst>
              <a:ext uri="{FF2B5EF4-FFF2-40B4-BE49-F238E27FC236}">
                <a16:creationId xmlns="" xmlns:a16="http://schemas.microsoft.com/office/drawing/2014/main" id="{8A339D1A-526F-4EE4-A861-C5883FA73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2978" y="838764"/>
            <a:ext cx="3718560" cy="1246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Macintosh HD:Users:johnshaw:Desktop:anne pics:social_workers.jpg">
            <a:extLst>
              <a:ext uri="{FF2B5EF4-FFF2-40B4-BE49-F238E27FC236}">
                <a16:creationId xmlns="" xmlns:a16="http://schemas.microsoft.com/office/drawing/2014/main" id="{577DD194-FA23-4018-9A86-B06F46B39E1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888" y="3004593"/>
            <a:ext cx="8640959" cy="57606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2109912" y="3076600"/>
            <a:ext cx="8076030" cy="12961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3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Ranking of Allied Health (including Social Workers, OTs, Counsellors, Advisors</a:t>
            </a:r>
            <a:r>
              <a:rPr lang="en-NZ" sz="3100" b="1" dirty="0" smtClean="0">
                <a:solidFill>
                  <a:schemeClr val="tx1"/>
                </a:solidFill>
              </a:rPr>
              <a:t>) </a:t>
            </a:r>
            <a:endParaRPr lang="en-NZ" sz="31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05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F9E0CE-6DE2-462A-B82B-6170EB942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2900" b="1" dirty="0"/>
              <a:t>Mental Health and Addictions Services</a:t>
            </a:r>
            <a:endParaRPr lang="en-US" sz="29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3BC4765-60A2-4CC5-AFE8-6C29AAFD0E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6983" y="12711222"/>
            <a:ext cx="15675362" cy="418678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4" descr="cid:image006.png@01D3047E.15B06AF0">
            <a:extLst>
              <a:ext uri="{FF2B5EF4-FFF2-40B4-BE49-F238E27FC236}">
                <a16:creationId xmlns="" xmlns:a16="http://schemas.microsoft.com/office/drawing/2014/main" id="{8A339D1A-526F-4EE4-A861-C5883FA73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2978" y="838764"/>
            <a:ext cx="3718560" cy="1246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6" descr="Macintosh HD:Users:johnshaw:Desktop:anne pics:combined.jpg">
            <a:extLst>
              <a:ext uri="{FF2B5EF4-FFF2-40B4-BE49-F238E27FC236}">
                <a16:creationId xmlns="" xmlns:a16="http://schemas.microsoft.com/office/drawing/2014/main" id="{3269ADC8-428A-4CF7-BC21-B85FEC3DA6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888" y="2932584"/>
            <a:ext cx="8800891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38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F9E0CE-6DE2-462A-B82B-6170EB942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2900" b="1" dirty="0"/>
              <a:t>Mental Health and Addictions Services</a:t>
            </a:r>
            <a:endParaRPr lang="en-US" sz="29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3BC4765-60A2-4CC5-AFE8-6C29AAFD0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NZ" b="1" dirty="0"/>
              <a:t>What we found: </a:t>
            </a:r>
          </a:p>
          <a:p>
            <a:pPr marL="0" indent="0">
              <a:buNone/>
            </a:pPr>
            <a:r>
              <a:rPr lang="en-NZ" dirty="0"/>
              <a:t>A number of consistent themes:</a:t>
            </a:r>
          </a:p>
          <a:p>
            <a:pPr marL="0" indent="0">
              <a:buNone/>
            </a:pPr>
            <a:endParaRPr lang="en-NZ" dirty="0"/>
          </a:p>
          <a:p>
            <a:pPr lvl="1"/>
            <a:r>
              <a:rPr lang="en-NZ" dirty="0"/>
              <a:t>A significant amount of stress and distress</a:t>
            </a:r>
          </a:p>
          <a:p>
            <a:pPr lvl="1"/>
            <a:r>
              <a:rPr lang="en-NZ" dirty="0"/>
              <a:t>A need to rebuild trust and confidence in the Cluster Leadership team</a:t>
            </a:r>
          </a:p>
          <a:p>
            <a:pPr lvl="1"/>
            <a:r>
              <a:rPr lang="en-NZ" dirty="0"/>
              <a:t>A strong desire to change the culture . . .large shift towards the CARE values</a:t>
            </a:r>
          </a:p>
          <a:p>
            <a:pPr lvl="1"/>
            <a:r>
              <a:rPr lang="en-NZ" dirty="0"/>
              <a:t>More distributed leadership – greater involvement and more listening and genuine conversation/consultation</a:t>
            </a:r>
          </a:p>
          <a:p>
            <a:pPr lvl="1"/>
            <a:r>
              <a:rPr lang="en-NZ" dirty="0"/>
              <a:t>A greater level of teamwork/respect across disciplines </a:t>
            </a:r>
          </a:p>
          <a:p>
            <a:pPr lvl="1"/>
            <a:r>
              <a:rPr lang="en-NZ" dirty="0"/>
              <a:t>Clearer, more consistent long term service development plan  </a:t>
            </a:r>
          </a:p>
          <a:p>
            <a:pPr lvl="1"/>
            <a:r>
              <a:rPr lang="en-NZ" dirty="0"/>
              <a:t>A need to raise the wellbeing, health and safety for the benefit of all staff and clients </a:t>
            </a:r>
            <a:endParaRPr lang="en-US" dirty="0"/>
          </a:p>
        </p:txBody>
      </p:sp>
      <p:pic>
        <p:nvPicPr>
          <p:cNvPr id="7" name="Picture 4" descr="cid:image006.png@01D3047E.15B06AF0">
            <a:extLst>
              <a:ext uri="{FF2B5EF4-FFF2-40B4-BE49-F238E27FC236}">
                <a16:creationId xmlns="" xmlns:a16="http://schemas.microsoft.com/office/drawing/2014/main" id="{8A339D1A-526F-4EE4-A861-C5883FA73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2978" y="838764"/>
            <a:ext cx="3718560" cy="1246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369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LEARNINGS</a:t>
            </a:r>
            <a:endParaRPr lang="en-NZ" dirty="0"/>
          </a:p>
        </p:txBody>
      </p:sp>
      <p:sp>
        <p:nvSpPr>
          <p:cNvPr id="3" name="TextBox 2"/>
          <p:cNvSpPr txBox="1"/>
          <p:nvPr/>
        </p:nvSpPr>
        <p:spPr>
          <a:xfrm>
            <a:off x="669752" y="3376630"/>
            <a:ext cx="11521280" cy="50885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NZ" sz="3600" b="1" i="0" u="none" strike="noStrike" cap="none" spc="0" normalizeH="0" baseline="0" dirty="0" smtClean="0">
                <a:ln>
                  <a:noFill/>
                </a:ln>
                <a:solidFill>
                  <a:srgbClr val="60606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MHSOP/Older People:</a:t>
            </a:r>
            <a:r>
              <a:rPr kumimoji="0" lang="en-NZ" sz="3600" b="1" i="0" u="none" strike="noStrike" cap="none" spc="0" normalizeH="0" dirty="0" smtClean="0">
                <a:ln>
                  <a:noFill/>
                </a:ln>
                <a:solidFill>
                  <a:srgbClr val="60606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 </a:t>
            </a:r>
            <a:r>
              <a:rPr kumimoji="0" lang="en-NZ" sz="3600" b="0" i="0" u="none" strike="noStrike" cap="none" spc="0" normalizeH="0" dirty="0" smtClean="0">
                <a:ln>
                  <a:noFill/>
                </a:ln>
                <a:solidFill>
                  <a:srgbClr val="60606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Demand pressure</a:t>
            </a:r>
            <a:endParaRPr kumimoji="0" lang="en-NZ" sz="3600" b="0" i="0" u="none" strike="noStrike" cap="none" spc="0" normalizeH="0" baseline="0" dirty="0" smtClean="0">
              <a:ln>
                <a:noFill/>
              </a:ln>
              <a:solidFill>
                <a:srgbClr val="606060"/>
              </a:solidFill>
              <a:effectLst/>
              <a:uFillTx/>
              <a:latin typeface="+mn-lt"/>
              <a:ea typeface="+mn-ea"/>
              <a:cs typeface="+mn-cs"/>
              <a:sym typeface="Gill Sans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NZ" dirty="0"/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NZ" sz="3600" b="1" i="0" u="none" strike="noStrike" cap="none" spc="0" normalizeH="0" baseline="0" dirty="0" smtClean="0">
                <a:ln>
                  <a:noFill/>
                </a:ln>
                <a:solidFill>
                  <a:srgbClr val="60606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ADULT INPATIENT:</a:t>
            </a:r>
            <a:r>
              <a:rPr kumimoji="0" lang="en-NZ" sz="3600" b="0" i="0" u="none" strike="noStrike" cap="none" spc="0" normalizeH="0" baseline="0" dirty="0" smtClean="0">
                <a:ln>
                  <a:noFill/>
                </a:ln>
                <a:solidFill>
                  <a:srgbClr val="60606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 Staff safety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NZ" dirty="0"/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NZ" sz="3600" b="1" i="0" u="none" strike="noStrike" cap="none" spc="0" normalizeH="0" baseline="0" dirty="0" smtClean="0">
                <a:ln>
                  <a:noFill/>
                </a:ln>
                <a:solidFill>
                  <a:srgbClr val="60606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CAMHS</a:t>
            </a:r>
            <a:r>
              <a:rPr kumimoji="0" lang="en-NZ" sz="3600" b="1" i="0" u="none" strike="noStrike" cap="none" spc="0" normalizeH="0" dirty="0" smtClean="0">
                <a:ln>
                  <a:noFill/>
                </a:ln>
                <a:solidFill>
                  <a:srgbClr val="60606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 &amp; Voyagers:</a:t>
            </a:r>
            <a:r>
              <a:rPr kumimoji="0" lang="en-NZ" sz="3600" b="0" i="0" u="none" strike="noStrike" cap="none" spc="0" normalizeH="0" dirty="0" smtClean="0">
                <a:ln>
                  <a:noFill/>
                </a:ln>
                <a:solidFill>
                  <a:srgbClr val="60606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 Demand &amp; system pressures</a:t>
            </a:r>
            <a:endParaRPr kumimoji="0" lang="en-NZ" sz="3600" b="0" i="0" u="none" strike="noStrike" cap="none" spc="0" normalizeH="0" baseline="0" dirty="0" smtClean="0">
              <a:ln>
                <a:noFill/>
              </a:ln>
              <a:solidFill>
                <a:srgbClr val="606060"/>
              </a:solidFill>
              <a:effectLst/>
              <a:uFillTx/>
              <a:latin typeface="+mn-lt"/>
              <a:ea typeface="+mn-ea"/>
              <a:cs typeface="+mn-cs"/>
              <a:sym typeface="Gill Sans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NZ" dirty="0"/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NZ" b="1" dirty="0" smtClean="0"/>
              <a:t>COMMUNITY, BOPAS: </a:t>
            </a:r>
            <a:r>
              <a:rPr lang="en-NZ" dirty="0" smtClean="0"/>
              <a:t>Models of Care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NZ" dirty="0" smtClean="0"/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NZ" sz="3600" b="1" i="0" u="none" strike="noStrike" cap="none" spc="0" normalizeH="0" baseline="0" dirty="0" smtClean="0">
                <a:ln>
                  <a:noFill/>
                </a:ln>
                <a:solidFill>
                  <a:srgbClr val="60606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ALL</a:t>
            </a:r>
            <a:r>
              <a:rPr kumimoji="0" lang="en-NZ" sz="3600" b="1" i="0" u="none" strike="noStrike" cap="none" spc="0" normalizeH="0" dirty="0" smtClean="0">
                <a:ln>
                  <a:noFill/>
                </a:ln>
                <a:solidFill>
                  <a:srgbClr val="606060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 – dedication, commitment – thank you.</a:t>
            </a:r>
            <a:endParaRPr kumimoji="0" lang="en-NZ" sz="3600" b="1" i="0" u="none" strike="noStrike" cap="none" spc="0" normalizeH="0" baseline="0" dirty="0">
              <a:ln>
                <a:noFill/>
              </a:ln>
              <a:solidFill>
                <a:srgbClr val="606060"/>
              </a:solidFill>
              <a:effectLst/>
              <a:uFillTx/>
              <a:latin typeface="+mn-lt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553739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    Time to move forward</a:t>
            </a:r>
            <a:endParaRPr lang="en-N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848" y="2644893"/>
            <a:ext cx="9721080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74407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1109663"/>
            <a:ext cx="13015913" cy="752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6776" y="1924472"/>
            <a:ext cx="1189038" cy="227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08275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dirty="0" smtClean="0"/>
              <a:t>1. Organising ourselves</a:t>
            </a:r>
            <a:br>
              <a:rPr lang="en-NZ" dirty="0" smtClean="0"/>
            </a:br>
            <a:r>
              <a:rPr lang="en-NZ" sz="3600" b="1" dirty="0" smtClean="0"/>
              <a:t>Interim</a:t>
            </a:r>
            <a:r>
              <a:rPr lang="en-NZ" sz="3600" dirty="0" smtClean="0"/>
              <a:t> leadership arrangements</a:t>
            </a:r>
            <a:endParaRPr lang="en-NZ" sz="3600" dirty="0"/>
          </a:p>
        </p:txBody>
      </p:sp>
      <p:grpSp>
        <p:nvGrpSpPr>
          <p:cNvPr id="6" name="Group 5"/>
          <p:cNvGrpSpPr/>
          <p:nvPr/>
        </p:nvGrpSpPr>
        <p:grpSpPr>
          <a:xfrm>
            <a:off x="398821" y="3724672"/>
            <a:ext cx="2808312" cy="1708944"/>
            <a:chOff x="1042077" y="1706046"/>
            <a:chExt cx="1898650" cy="1234122"/>
          </a:xfrm>
          <a:solidFill>
            <a:srgbClr val="92D050"/>
          </a:solidFill>
        </p:grpSpPr>
        <p:sp>
          <p:nvSpPr>
            <p:cNvPr id="7" name="Rounded Rectangle 6"/>
            <p:cNvSpPr/>
            <p:nvPr/>
          </p:nvSpPr>
          <p:spPr>
            <a:xfrm>
              <a:off x="1042077" y="1706046"/>
              <a:ext cx="1898650" cy="123412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1102322" y="1766291"/>
              <a:ext cx="1778160" cy="11136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800" kern="1200" dirty="0" smtClean="0"/>
                <a:t>Nursing &amp; Operations</a:t>
              </a:r>
              <a:endParaRPr lang="en-NZ" sz="2800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262040" y="3724672"/>
            <a:ext cx="2808312" cy="1708944"/>
            <a:chOff x="1042077" y="1706046"/>
            <a:chExt cx="1898650" cy="1234122"/>
          </a:xfrm>
          <a:solidFill>
            <a:srgbClr val="92D050"/>
          </a:solidFill>
        </p:grpSpPr>
        <p:sp>
          <p:nvSpPr>
            <p:cNvPr id="16" name="Rounded Rectangle 15"/>
            <p:cNvSpPr/>
            <p:nvPr/>
          </p:nvSpPr>
          <p:spPr>
            <a:xfrm>
              <a:off x="1042077" y="1706046"/>
              <a:ext cx="1898650" cy="123412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ounded Rectangle 4"/>
            <p:cNvSpPr/>
            <p:nvPr/>
          </p:nvSpPr>
          <p:spPr>
            <a:xfrm>
              <a:off x="1102322" y="1766291"/>
              <a:ext cx="1778160" cy="11136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800" kern="1200" dirty="0" smtClean="0"/>
                <a:t>CD/ Medical Leader</a:t>
              </a:r>
              <a:endParaRPr lang="en-NZ" sz="2800" kern="12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142360" y="3724672"/>
            <a:ext cx="2808312" cy="1708944"/>
            <a:chOff x="1042077" y="1706046"/>
            <a:chExt cx="1898650" cy="1234122"/>
          </a:xfrm>
          <a:solidFill>
            <a:srgbClr val="92D050"/>
          </a:solidFill>
        </p:grpSpPr>
        <p:sp>
          <p:nvSpPr>
            <p:cNvPr id="19" name="Rounded Rectangle 18"/>
            <p:cNvSpPr/>
            <p:nvPr/>
          </p:nvSpPr>
          <p:spPr>
            <a:xfrm>
              <a:off x="1042077" y="1706046"/>
              <a:ext cx="1898650" cy="123412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1102322" y="1766291"/>
              <a:ext cx="1778160" cy="11136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800" kern="1200" dirty="0" smtClean="0"/>
                <a:t>Allied Health Leader</a:t>
              </a:r>
              <a:endParaRPr lang="en-NZ" sz="2800" kern="12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11706" y="3724443"/>
            <a:ext cx="2808312" cy="1708944"/>
            <a:chOff x="1042077" y="1706046"/>
            <a:chExt cx="1898650" cy="1234122"/>
          </a:xfrm>
          <a:solidFill>
            <a:srgbClr val="92D050"/>
          </a:solidFill>
        </p:grpSpPr>
        <p:sp>
          <p:nvSpPr>
            <p:cNvPr id="23" name="Rounded Rectangle 22"/>
            <p:cNvSpPr/>
            <p:nvPr/>
          </p:nvSpPr>
          <p:spPr>
            <a:xfrm>
              <a:off x="1042077" y="1706046"/>
              <a:ext cx="1898650" cy="123412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1102322" y="1766291"/>
              <a:ext cx="1778160" cy="11136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800" kern="1200" dirty="0" smtClean="0"/>
                <a:t>Business Lead </a:t>
              </a:r>
              <a:endParaRPr lang="en-NZ" sz="2800" kern="12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98821" y="5504509"/>
            <a:ext cx="2808312" cy="1708944"/>
            <a:chOff x="1042077" y="1706046"/>
            <a:chExt cx="1898650" cy="1234122"/>
          </a:xfrm>
          <a:solidFill>
            <a:srgbClr val="92D050"/>
          </a:solidFill>
        </p:grpSpPr>
        <p:sp>
          <p:nvSpPr>
            <p:cNvPr id="26" name="Rounded Rectangle 25"/>
            <p:cNvSpPr/>
            <p:nvPr/>
          </p:nvSpPr>
          <p:spPr>
            <a:xfrm>
              <a:off x="1042077" y="1706046"/>
              <a:ext cx="1898650" cy="123412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ounded Rectangle 4"/>
            <p:cNvSpPr/>
            <p:nvPr/>
          </p:nvSpPr>
          <p:spPr>
            <a:xfrm>
              <a:off x="1102322" y="1766291"/>
              <a:ext cx="1778160" cy="11136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800" kern="1200" dirty="0" smtClean="0"/>
                <a:t>Quality &amp; Safety Lead </a:t>
              </a:r>
              <a:endParaRPr lang="en-NZ" sz="2800" kern="12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025651" y="5504509"/>
            <a:ext cx="2808312" cy="1708944"/>
            <a:chOff x="1042077" y="1706046"/>
            <a:chExt cx="1898650" cy="1234122"/>
          </a:xfrm>
          <a:solidFill>
            <a:srgbClr val="92D050"/>
          </a:solidFill>
        </p:grpSpPr>
        <p:sp>
          <p:nvSpPr>
            <p:cNvPr id="29" name="Rounded Rectangle 28"/>
            <p:cNvSpPr/>
            <p:nvPr/>
          </p:nvSpPr>
          <p:spPr>
            <a:xfrm>
              <a:off x="1042077" y="1706046"/>
              <a:ext cx="1898650" cy="123412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ounded Rectangle 4"/>
            <p:cNvSpPr/>
            <p:nvPr/>
          </p:nvSpPr>
          <p:spPr>
            <a:xfrm>
              <a:off x="1102322" y="1766291"/>
              <a:ext cx="1778160" cy="11136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800" kern="1200" dirty="0" smtClean="0"/>
                <a:t>Transformation Lead</a:t>
              </a:r>
              <a:endParaRPr lang="en-NZ" sz="2800" kern="12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159073" y="5504509"/>
            <a:ext cx="2808312" cy="1708944"/>
            <a:chOff x="1042077" y="1706046"/>
            <a:chExt cx="1898650" cy="1234122"/>
          </a:xfrm>
          <a:solidFill>
            <a:srgbClr val="92D050"/>
          </a:solidFill>
        </p:grpSpPr>
        <p:sp>
          <p:nvSpPr>
            <p:cNvPr id="33" name="Rounded Rectangle 32"/>
            <p:cNvSpPr/>
            <p:nvPr/>
          </p:nvSpPr>
          <p:spPr>
            <a:xfrm>
              <a:off x="1042077" y="1706046"/>
              <a:ext cx="1898650" cy="123412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ounded Rectangle 4"/>
            <p:cNvSpPr/>
            <p:nvPr/>
          </p:nvSpPr>
          <p:spPr>
            <a:xfrm>
              <a:off x="1102322" y="1766291"/>
              <a:ext cx="1778160" cy="11136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800" kern="1200" dirty="0" smtClean="0"/>
                <a:t>Cultural       Co-ordinator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279741" y="5504509"/>
            <a:ext cx="2808312" cy="1708944"/>
            <a:chOff x="1042077" y="1706046"/>
            <a:chExt cx="1898650" cy="1234122"/>
          </a:xfrm>
          <a:solidFill>
            <a:srgbClr val="92D050"/>
          </a:solidFill>
        </p:grpSpPr>
        <p:sp>
          <p:nvSpPr>
            <p:cNvPr id="36" name="Rounded Rectangle 35"/>
            <p:cNvSpPr/>
            <p:nvPr/>
          </p:nvSpPr>
          <p:spPr>
            <a:xfrm>
              <a:off x="1042077" y="1706046"/>
              <a:ext cx="1898650" cy="123412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4"/>
            <p:cNvSpPr/>
            <p:nvPr/>
          </p:nvSpPr>
          <p:spPr>
            <a:xfrm>
              <a:off x="1102322" y="1766291"/>
              <a:ext cx="1778160" cy="11136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800" kern="1200" dirty="0" smtClean="0"/>
                <a:t>Service        Co-ordinator</a:t>
              </a:r>
              <a:r>
                <a:rPr lang="en-NZ" sz="2800" kern="1200" dirty="0" smtClean="0"/>
                <a:t> </a:t>
              </a:r>
              <a:endParaRPr lang="en-NZ" sz="2800" kern="12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279741" y="2788568"/>
            <a:ext cx="2808312" cy="854472"/>
            <a:chOff x="1042077" y="1706046"/>
            <a:chExt cx="1898650" cy="1234122"/>
          </a:xfrm>
          <a:solidFill>
            <a:srgbClr val="0070C0"/>
          </a:solidFill>
        </p:grpSpPr>
        <p:sp>
          <p:nvSpPr>
            <p:cNvPr id="39" name="Rounded Rectangle 38"/>
            <p:cNvSpPr/>
            <p:nvPr/>
          </p:nvSpPr>
          <p:spPr>
            <a:xfrm>
              <a:off x="1042077" y="1706046"/>
              <a:ext cx="1898650" cy="123412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ounded Rectangle 4"/>
            <p:cNvSpPr/>
            <p:nvPr/>
          </p:nvSpPr>
          <p:spPr>
            <a:xfrm>
              <a:off x="1102322" y="1766291"/>
              <a:ext cx="1778160" cy="11136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800" kern="1200" dirty="0" smtClean="0">
                  <a:solidFill>
                    <a:schemeClr val="bg1">
                      <a:lumMod val="10000"/>
                      <a:lumOff val="90000"/>
                    </a:schemeClr>
                  </a:solidFill>
                </a:rPr>
                <a:t>DAMHS</a:t>
              </a:r>
              <a:r>
                <a:rPr lang="en-NZ" sz="2800" kern="1200" dirty="0" smtClean="0"/>
                <a:t> </a:t>
              </a:r>
              <a:endParaRPr lang="en-NZ" sz="2800" kern="1200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33510" y="7325072"/>
            <a:ext cx="2808312" cy="854472"/>
            <a:chOff x="1042077" y="1706046"/>
            <a:chExt cx="1898650" cy="1234122"/>
          </a:xfrm>
          <a:solidFill>
            <a:srgbClr val="0070C0"/>
          </a:solidFill>
        </p:grpSpPr>
        <p:sp>
          <p:nvSpPr>
            <p:cNvPr id="42" name="Rounded Rectangle 41"/>
            <p:cNvSpPr/>
            <p:nvPr/>
          </p:nvSpPr>
          <p:spPr>
            <a:xfrm>
              <a:off x="1042077" y="1706046"/>
              <a:ext cx="1898650" cy="123412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Rounded Rectangle 4"/>
            <p:cNvSpPr/>
            <p:nvPr/>
          </p:nvSpPr>
          <p:spPr>
            <a:xfrm>
              <a:off x="1102322" y="1766291"/>
              <a:ext cx="1778160" cy="11136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800" kern="1200" dirty="0" smtClean="0">
                  <a:solidFill>
                    <a:schemeClr val="bg1">
                      <a:lumMod val="10000"/>
                      <a:lumOff val="90000"/>
                    </a:schemeClr>
                  </a:solidFill>
                </a:rPr>
                <a:t>H&amp;S</a:t>
              </a:r>
              <a:r>
                <a:rPr lang="en-NZ" sz="2800" kern="1200" dirty="0" smtClean="0"/>
                <a:t> </a:t>
              </a:r>
              <a:endParaRPr lang="en-NZ" sz="2800" kern="1200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9068286" y="7325072"/>
            <a:ext cx="2808312" cy="854472"/>
            <a:chOff x="1042077" y="1706046"/>
            <a:chExt cx="1898650" cy="1234122"/>
          </a:xfrm>
          <a:solidFill>
            <a:srgbClr val="0070C0"/>
          </a:solidFill>
        </p:grpSpPr>
        <p:sp>
          <p:nvSpPr>
            <p:cNvPr id="45" name="Rounded Rectangle 44"/>
            <p:cNvSpPr/>
            <p:nvPr/>
          </p:nvSpPr>
          <p:spPr>
            <a:xfrm>
              <a:off x="1042077" y="1706046"/>
              <a:ext cx="1898650" cy="123412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Rounded Rectangle 4"/>
            <p:cNvSpPr/>
            <p:nvPr/>
          </p:nvSpPr>
          <p:spPr>
            <a:xfrm>
              <a:off x="1102322" y="1766291"/>
              <a:ext cx="1778160" cy="11136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800" kern="1200" dirty="0" smtClean="0">
                  <a:solidFill>
                    <a:schemeClr val="bg1">
                      <a:lumMod val="10000"/>
                      <a:lumOff val="90000"/>
                    </a:schemeClr>
                  </a:solidFill>
                </a:rPr>
                <a:t>SIU NETWORK</a:t>
              </a:r>
              <a:r>
                <a:rPr lang="en-NZ" sz="2800" kern="1200" dirty="0" smtClean="0"/>
                <a:t> </a:t>
              </a:r>
              <a:endParaRPr lang="en-NZ" sz="2800" kern="1200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9034621" y="2746856"/>
            <a:ext cx="2808312" cy="854472"/>
            <a:chOff x="1042077" y="1706046"/>
            <a:chExt cx="1898650" cy="1234122"/>
          </a:xfrm>
          <a:solidFill>
            <a:srgbClr val="0070C0"/>
          </a:solidFill>
        </p:grpSpPr>
        <p:sp>
          <p:nvSpPr>
            <p:cNvPr id="48" name="Rounded Rectangle 47"/>
            <p:cNvSpPr/>
            <p:nvPr/>
          </p:nvSpPr>
          <p:spPr>
            <a:xfrm>
              <a:off x="1042077" y="1706046"/>
              <a:ext cx="1898650" cy="123412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Rounded Rectangle 4"/>
            <p:cNvSpPr/>
            <p:nvPr/>
          </p:nvSpPr>
          <p:spPr>
            <a:xfrm>
              <a:off x="1102322" y="1766291"/>
              <a:ext cx="1778160" cy="11136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800" kern="1200" dirty="0" smtClean="0">
                  <a:solidFill>
                    <a:schemeClr val="bg1">
                      <a:lumMod val="10000"/>
                      <a:lumOff val="90000"/>
                    </a:schemeClr>
                  </a:solidFill>
                </a:rPr>
                <a:t>DSA</a:t>
              </a:r>
              <a:r>
                <a:rPr lang="en-NZ" sz="2800" kern="1200" dirty="0" smtClean="0"/>
                <a:t> </a:t>
              </a:r>
              <a:endParaRPr lang="en-NZ" sz="2800" kern="1200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203394" y="7325072"/>
            <a:ext cx="2808312" cy="854472"/>
            <a:chOff x="1042077" y="1706046"/>
            <a:chExt cx="1898650" cy="1234122"/>
          </a:xfrm>
          <a:solidFill>
            <a:srgbClr val="0070C0"/>
          </a:solidFill>
        </p:grpSpPr>
        <p:sp>
          <p:nvSpPr>
            <p:cNvPr id="51" name="Rounded Rectangle 50"/>
            <p:cNvSpPr/>
            <p:nvPr/>
          </p:nvSpPr>
          <p:spPr>
            <a:xfrm>
              <a:off x="1042077" y="1706046"/>
              <a:ext cx="1898650" cy="123412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2" name="Rounded Rectangle 4"/>
            <p:cNvSpPr/>
            <p:nvPr/>
          </p:nvSpPr>
          <p:spPr>
            <a:xfrm>
              <a:off x="1102322" y="1766291"/>
              <a:ext cx="1778160" cy="11136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800" kern="1200" dirty="0" smtClean="0">
                  <a:solidFill>
                    <a:schemeClr val="bg1">
                      <a:lumMod val="10000"/>
                      <a:lumOff val="90000"/>
                    </a:schemeClr>
                  </a:solidFill>
                </a:rPr>
                <a:t>Maori Health</a:t>
              </a:r>
              <a:r>
                <a:rPr lang="en-NZ" sz="2800" kern="1200" dirty="0" smtClean="0"/>
                <a:t> </a:t>
              </a:r>
              <a:endParaRPr lang="en-NZ" sz="28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836695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2. WORK PLAN FOCUS AREAS</a:t>
            </a:r>
            <a:endParaRPr lang="en-NZ" dirty="0"/>
          </a:p>
        </p:txBody>
      </p:sp>
      <p:grpSp>
        <p:nvGrpSpPr>
          <p:cNvPr id="4" name="Group 3"/>
          <p:cNvGrpSpPr/>
          <p:nvPr/>
        </p:nvGrpSpPr>
        <p:grpSpPr>
          <a:xfrm>
            <a:off x="411040" y="2620126"/>
            <a:ext cx="4259789" cy="854472"/>
            <a:chOff x="1042077" y="1706046"/>
            <a:chExt cx="1898650" cy="1234122"/>
          </a:xfrm>
          <a:solidFill>
            <a:srgbClr val="CC00FF"/>
          </a:solidFill>
        </p:grpSpPr>
        <p:sp>
          <p:nvSpPr>
            <p:cNvPr id="5" name="Rounded Rectangle 4"/>
            <p:cNvSpPr/>
            <p:nvPr/>
          </p:nvSpPr>
          <p:spPr>
            <a:xfrm>
              <a:off x="1042077" y="1706046"/>
              <a:ext cx="1898650" cy="123412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1102322" y="1766291"/>
              <a:ext cx="1778160" cy="11136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800" kern="1200" dirty="0" smtClean="0">
                  <a:solidFill>
                    <a:srgbClr val="FFFFFF"/>
                  </a:solidFill>
                </a:rPr>
                <a:t>A safe place to work</a:t>
              </a:r>
              <a:endParaRPr lang="en-NZ" sz="2800" kern="1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29107" y="5873621"/>
            <a:ext cx="4259789" cy="854472"/>
            <a:chOff x="1042077" y="1706046"/>
            <a:chExt cx="1898650" cy="1234122"/>
          </a:xfrm>
          <a:solidFill>
            <a:srgbClr val="CC00FF"/>
          </a:solidFill>
        </p:grpSpPr>
        <p:sp>
          <p:nvSpPr>
            <p:cNvPr id="11" name="Rounded Rectangle 10"/>
            <p:cNvSpPr/>
            <p:nvPr/>
          </p:nvSpPr>
          <p:spPr>
            <a:xfrm>
              <a:off x="1042077" y="1706046"/>
              <a:ext cx="1898650" cy="123412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1102322" y="1766291"/>
              <a:ext cx="1778160" cy="11136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800" kern="1200" dirty="0" smtClean="0">
                  <a:solidFill>
                    <a:srgbClr val="FFFFFF"/>
                  </a:solidFill>
                </a:rPr>
                <a:t>Well organised</a:t>
              </a:r>
              <a:endParaRPr lang="en-NZ" sz="2800" kern="1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716802" y="2620126"/>
            <a:ext cx="4259789" cy="854472"/>
            <a:chOff x="1042077" y="1706046"/>
            <a:chExt cx="1898650" cy="1234122"/>
          </a:xfrm>
          <a:solidFill>
            <a:srgbClr val="CC00FF"/>
          </a:solidFill>
        </p:grpSpPr>
        <p:sp>
          <p:nvSpPr>
            <p:cNvPr id="14" name="Rounded Rectangle 13"/>
            <p:cNvSpPr/>
            <p:nvPr/>
          </p:nvSpPr>
          <p:spPr>
            <a:xfrm>
              <a:off x="1042077" y="1706046"/>
              <a:ext cx="1898650" cy="123412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4"/>
            <p:cNvSpPr/>
            <p:nvPr/>
          </p:nvSpPr>
          <p:spPr>
            <a:xfrm>
              <a:off x="1102322" y="1766291"/>
              <a:ext cx="1778160" cy="11136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800" kern="1200" dirty="0" smtClean="0">
                  <a:solidFill>
                    <a:srgbClr val="FFFFFF"/>
                  </a:solidFill>
                </a:rPr>
                <a:t>CARE embedded</a:t>
              </a:r>
              <a:endParaRPr lang="en-NZ" sz="2800" kern="1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747681" y="7469031"/>
            <a:ext cx="4259789" cy="854472"/>
            <a:chOff x="1042077" y="1706046"/>
            <a:chExt cx="1898650" cy="1234122"/>
          </a:xfrm>
          <a:solidFill>
            <a:srgbClr val="CC00FF"/>
          </a:solidFill>
        </p:grpSpPr>
        <p:sp>
          <p:nvSpPr>
            <p:cNvPr id="17" name="Rounded Rectangle 16"/>
            <p:cNvSpPr/>
            <p:nvPr/>
          </p:nvSpPr>
          <p:spPr>
            <a:xfrm>
              <a:off x="1042077" y="1706046"/>
              <a:ext cx="1898650" cy="123412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4"/>
            <p:cNvSpPr/>
            <p:nvPr/>
          </p:nvSpPr>
          <p:spPr>
            <a:xfrm>
              <a:off x="1102322" y="1766291"/>
              <a:ext cx="1778160" cy="11136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800" kern="1200" dirty="0" smtClean="0">
                  <a:solidFill>
                    <a:srgbClr val="FFFFFF"/>
                  </a:solidFill>
                </a:rPr>
                <a:t>Strong partnerships</a:t>
              </a:r>
              <a:endParaRPr lang="en-NZ" sz="2800" kern="1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761389" y="5873621"/>
            <a:ext cx="4259789" cy="854472"/>
            <a:chOff x="1042077" y="1706046"/>
            <a:chExt cx="1898650" cy="1234122"/>
          </a:xfrm>
          <a:solidFill>
            <a:srgbClr val="CC00FF"/>
          </a:solidFill>
        </p:grpSpPr>
        <p:sp>
          <p:nvSpPr>
            <p:cNvPr id="20" name="Rounded Rectangle 19"/>
            <p:cNvSpPr/>
            <p:nvPr/>
          </p:nvSpPr>
          <p:spPr>
            <a:xfrm>
              <a:off x="1042077" y="1706046"/>
              <a:ext cx="1898650" cy="123412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1102322" y="1766291"/>
              <a:ext cx="1778160" cy="11136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800" kern="1200" dirty="0" smtClean="0">
                  <a:solidFill>
                    <a:srgbClr val="FFFFFF"/>
                  </a:solidFill>
                </a:rPr>
                <a:t>Smart business processes</a:t>
              </a:r>
              <a:endParaRPr lang="en-NZ" sz="2800" kern="1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38709" y="4215858"/>
            <a:ext cx="4259789" cy="854472"/>
            <a:chOff x="1042077" y="1706046"/>
            <a:chExt cx="1898650" cy="1234122"/>
          </a:xfrm>
          <a:solidFill>
            <a:srgbClr val="CC00FF"/>
          </a:solidFill>
        </p:grpSpPr>
        <p:sp>
          <p:nvSpPr>
            <p:cNvPr id="23" name="Rounded Rectangle 22"/>
            <p:cNvSpPr/>
            <p:nvPr/>
          </p:nvSpPr>
          <p:spPr>
            <a:xfrm>
              <a:off x="1042077" y="1706046"/>
              <a:ext cx="1898650" cy="123412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1102322" y="1766291"/>
              <a:ext cx="1778160" cy="11136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800" kern="1200" dirty="0" smtClean="0">
                  <a:solidFill>
                    <a:srgbClr val="FFFFFF"/>
                  </a:solidFill>
                </a:rPr>
                <a:t>Philosophy and Models of Care</a:t>
              </a:r>
              <a:endParaRPr lang="en-NZ" sz="2800" kern="1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747682" y="4215858"/>
            <a:ext cx="4259789" cy="854472"/>
            <a:chOff x="1042077" y="1706046"/>
            <a:chExt cx="1898650" cy="1234122"/>
          </a:xfrm>
          <a:solidFill>
            <a:srgbClr val="CC00FF"/>
          </a:solidFill>
        </p:grpSpPr>
        <p:sp>
          <p:nvSpPr>
            <p:cNvPr id="26" name="Rounded Rectangle 25"/>
            <p:cNvSpPr/>
            <p:nvPr/>
          </p:nvSpPr>
          <p:spPr>
            <a:xfrm>
              <a:off x="1042077" y="1706046"/>
              <a:ext cx="1898650" cy="123412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ounded Rectangle 4"/>
            <p:cNvSpPr/>
            <p:nvPr/>
          </p:nvSpPr>
          <p:spPr>
            <a:xfrm>
              <a:off x="1102322" y="1766291"/>
              <a:ext cx="1778160" cy="11136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800" kern="1200" dirty="0" smtClean="0">
                  <a:solidFill>
                    <a:srgbClr val="FFFFFF"/>
                  </a:solidFill>
                </a:rPr>
                <a:t>Capacity &amp; Demand</a:t>
              </a:r>
              <a:endParaRPr lang="en-NZ" sz="2800" kern="1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36429" y="7469031"/>
            <a:ext cx="4259789" cy="854472"/>
            <a:chOff x="1042077" y="1706046"/>
            <a:chExt cx="1898650" cy="1234122"/>
          </a:xfrm>
          <a:solidFill>
            <a:srgbClr val="CC00FF"/>
          </a:solidFill>
        </p:grpSpPr>
        <p:sp>
          <p:nvSpPr>
            <p:cNvPr id="29" name="Rounded Rectangle 28"/>
            <p:cNvSpPr/>
            <p:nvPr/>
          </p:nvSpPr>
          <p:spPr>
            <a:xfrm>
              <a:off x="1042077" y="1706046"/>
              <a:ext cx="1898650" cy="123412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ounded Rectangle 4"/>
            <p:cNvSpPr/>
            <p:nvPr/>
          </p:nvSpPr>
          <p:spPr>
            <a:xfrm>
              <a:off x="1102322" y="1766291"/>
              <a:ext cx="1778160" cy="11136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800" kern="1200" dirty="0" smtClean="0">
                  <a:solidFill>
                    <a:srgbClr val="FFFFFF"/>
                  </a:solidFill>
                </a:rPr>
                <a:t>Workforce development</a:t>
              </a:r>
              <a:endParaRPr lang="en-NZ" sz="2800" kern="1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166697" y="2620125"/>
            <a:ext cx="3265924" cy="5703377"/>
            <a:chOff x="1042077" y="1706046"/>
            <a:chExt cx="1898650" cy="1234122"/>
          </a:xfrm>
          <a:solidFill>
            <a:schemeClr val="bg1"/>
          </a:solidFill>
        </p:grpSpPr>
        <p:sp>
          <p:nvSpPr>
            <p:cNvPr id="33" name="Rounded Rectangle 32"/>
            <p:cNvSpPr/>
            <p:nvPr/>
          </p:nvSpPr>
          <p:spPr>
            <a:xfrm>
              <a:off x="1042077" y="1706046"/>
              <a:ext cx="1898650" cy="1234122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ounded Rectangle 4"/>
            <p:cNvSpPr/>
            <p:nvPr/>
          </p:nvSpPr>
          <p:spPr>
            <a:xfrm>
              <a:off x="1102322" y="1766291"/>
              <a:ext cx="1778160" cy="11136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800" kern="1200" dirty="0" smtClean="0">
                  <a:solidFill>
                    <a:srgbClr val="FFFFFF"/>
                  </a:solidFill>
                </a:rPr>
                <a:t>Excellence in communications, engagement and team work</a:t>
              </a:r>
              <a:endParaRPr lang="en-NZ" sz="2800" kern="1200" dirty="0">
                <a:solidFill>
                  <a:srgbClr val="FFFFFF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36428" y="3420582"/>
            <a:ext cx="8607317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NZ" sz="2000" b="1" dirty="0" smtClean="0"/>
              <a:t>Physical and psychological safety, safe to raise concerns, team level interpretation of CARE, creating high trust environments</a:t>
            </a:r>
            <a:endParaRPr kumimoji="0" lang="en-NZ" sz="2000" b="1" i="0" u="none" strike="noStrike" cap="none" spc="0" normalizeH="0" baseline="0" dirty="0">
              <a:ln>
                <a:noFill/>
              </a:ln>
              <a:solidFill>
                <a:srgbClr val="606060"/>
              </a:solidFill>
              <a:effectLst/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0209" y="6686381"/>
            <a:ext cx="8506382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NZ" sz="2000" b="1" dirty="0" smtClean="0"/>
              <a:t>Clear roles &amp; </a:t>
            </a:r>
            <a:r>
              <a:rPr lang="en-NZ" sz="2000" b="1" dirty="0" err="1" smtClean="0"/>
              <a:t>resps</a:t>
            </a:r>
            <a:r>
              <a:rPr lang="en-NZ" sz="2000" b="1" dirty="0" smtClean="0"/>
              <a:t>, robust structure, HODs,  IT/documentation, minimising duplication and wasted effort</a:t>
            </a:r>
            <a:endParaRPr kumimoji="0" lang="en-NZ" sz="2000" b="1" i="0" u="none" strike="noStrike" cap="none" spc="0" normalizeH="0" baseline="0" dirty="0">
              <a:ln>
                <a:noFill/>
              </a:ln>
              <a:solidFill>
                <a:srgbClr val="606060"/>
              </a:solidFill>
              <a:effectLst/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0209" y="4991350"/>
            <a:ext cx="8540162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NZ" sz="2000" b="1" dirty="0" smtClean="0"/>
              <a:t>Approach to service delivery, staffing levels, resourcing, Robust model for EBOP, HCN/Forensics, ACE development</a:t>
            </a:r>
            <a:endParaRPr kumimoji="0" lang="en-NZ" sz="2000" b="1" i="0" u="none" strike="noStrike" cap="none" spc="0" normalizeH="0" baseline="0" dirty="0">
              <a:ln>
                <a:noFill/>
              </a:ln>
              <a:solidFill>
                <a:srgbClr val="606060"/>
              </a:solidFill>
              <a:effectLst/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45326" y="8281791"/>
            <a:ext cx="8540162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NZ" sz="2000" b="1" dirty="0" smtClean="0"/>
              <a:t>Recruitment strategy, training. Internal and external partnerships incl. Unions, NGOs, Paediatrics, Medical Health</a:t>
            </a:r>
            <a:endParaRPr kumimoji="0" lang="en-NZ" sz="2000" b="1" i="0" u="none" strike="noStrike" cap="none" spc="0" normalizeH="0" baseline="0" dirty="0">
              <a:ln>
                <a:noFill/>
              </a:ln>
              <a:solidFill>
                <a:srgbClr val="606060"/>
              </a:solidFill>
              <a:effectLst/>
              <a:uFillTx/>
              <a:latin typeface="+mn-lt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4859658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NZ" dirty="0" smtClean="0"/>
              <a:t>THE WAY FORWARD: Part 2</a:t>
            </a:r>
            <a:endParaRPr dirty="0"/>
          </a:p>
        </p:txBody>
      </p:sp>
      <p:sp>
        <p:nvSpPr>
          <p:cNvPr id="132" name="Shape 13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NZ" dirty="0" smtClean="0"/>
              <a:t>Mental Health &amp; Addictions Services</a:t>
            </a:r>
            <a:endParaRPr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76" y="484312"/>
            <a:ext cx="11050897" cy="6517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 animBg="1"/>
      <p:bldP spid="132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3. NEXT STEPS</a:t>
            </a:r>
            <a:endParaRPr lang="en-NZ" dirty="0"/>
          </a:p>
        </p:txBody>
      </p:sp>
      <p:sp>
        <p:nvSpPr>
          <p:cNvPr id="3" name="TextBox 2"/>
          <p:cNvSpPr txBox="1"/>
          <p:nvPr/>
        </p:nvSpPr>
        <p:spPr>
          <a:xfrm>
            <a:off x="454002" y="3292624"/>
            <a:ext cx="11881320" cy="53963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514350" marR="0" indent="-51435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Both"/>
              <a:tabLst/>
            </a:pPr>
            <a:r>
              <a:rPr kumimoji="0" lang="en-NZ" b="0" i="0" u="none" strike="noStrike" cap="none" spc="0" normalizeH="0" baseline="0" dirty="0" smtClean="0">
                <a:ln>
                  <a:noFill/>
                </a:ln>
                <a:solidFill>
                  <a:srgbClr val="60606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  EOI </a:t>
            </a:r>
            <a:r>
              <a:rPr lang="en-NZ" dirty="0" smtClean="0">
                <a:latin typeface="Calibri" panose="020F0502020204030204" pitchFamily="34" charset="0"/>
              </a:rPr>
              <a:t>for Interim CD </a:t>
            </a:r>
          </a:p>
          <a:p>
            <a:pPr marL="514350" indent="-514350" algn="l">
              <a:buFontTx/>
              <a:buAutoNum type="alphaLcParenBoth"/>
            </a:pPr>
            <a:r>
              <a:rPr lang="en-NZ" dirty="0" smtClean="0">
                <a:latin typeface="Calibri" panose="020F0502020204030204" pitchFamily="34" charset="0"/>
              </a:rPr>
              <a:t>  </a:t>
            </a:r>
            <a:r>
              <a:rPr lang="en-NZ" dirty="0" err="1" smtClean="0">
                <a:latin typeface="Calibri" panose="020F0502020204030204" pitchFamily="34" charset="0"/>
              </a:rPr>
              <a:t>OnePlace</a:t>
            </a:r>
            <a:r>
              <a:rPr lang="en-NZ" dirty="0" smtClean="0">
                <a:latin typeface="Calibri" panose="020F0502020204030204" pitchFamily="34" charset="0"/>
              </a:rPr>
              <a:t> </a:t>
            </a:r>
            <a:r>
              <a:rPr lang="en-NZ" dirty="0">
                <a:latin typeface="Calibri" panose="020F0502020204030204" pitchFamily="34" charset="0"/>
              </a:rPr>
              <a:t>discussion forum for </a:t>
            </a:r>
            <a:r>
              <a:rPr lang="en-NZ" dirty="0" smtClean="0">
                <a:latin typeface="Calibri" panose="020F0502020204030204" pitchFamily="34" charset="0"/>
              </a:rPr>
              <a:t>MH&amp;AS</a:t>
            </a:r>
          </a:p>
          <a:p>
            <a:pPr marL="514350" indent="-514350" algn="l">
              <a:buFontTx/>
              <a:buAutoNum type="alphaLcParenBoth"/>
            </a:pPr>
            <a:r>
              <a:rPr lang="en-NZ" dirty="0" smtClean="0">
                <a:latin typeface="Calibri" panose="020F0502020204030204" pitchFamily="34" charset="0"/>
              </a:rPr>
              <a:t>  Interim Business and Transformation lead roles progression</a:t>
            </a:r>
            <a:endParaRPr lang="en-NZ" dirty="0">
              <a:latin typeface="Calibri" panose="020F0502020204030204" pitchFamily="34" charset="0"/>
            </a:endParaRPr>
          </a:p>
          <a:p>
            <a:pPr marL="514350" marR="0" indent="-51435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Both"/>
              <a:tabLst/>
            </a:pPr>
            <a:r>
              <a:rPr kumimoji="0" lang="en-NZ" b="0" i="0" u="none" strike="noStrike" cap="none" spc="0" normalizeH="0" baseline="0" dirty="0" smtClean="0">
                <a:ln>
                  <a:noFill/>
                </a:ln>
                <a:solidFill>
                  <a:srgbClr val="60606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  Workshop (date</a:t>
            </a:r>
            <a:r>
              <a:rPr kumimoji="0" lang="en-NZ" b="0" i="0" u="none" strike="noStrike" cap="none" spc="0" normalizeH="0" dirty="0" smtClean="0">
                <a:ln>
                  <a:noFill/>
                </a:ln>
                <a:solidFill>
                  <a:srgbClr val="60606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 tbc)</a:t>
            </a:r>
            <a:r>
              <a:rPr kumimoji="0" lang="en-NZ" b="0" i="0" u="none" strike="noStrike" cap="none" spc="0" normalizeH="0" baseline="0" dirty="0" smtClean="0">
                <a:ln>
                  <a:noFill/>
                </a:ln>
                <a:solidFill>
                  <a:srgbClr val="60606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 to</a:t>
            </a:r>
            <a:r>
              <a:rPr kumimoji="0" lang="en-NZ" b="0" i="0" u="none" strike="noStrike" cap="none" spc="0" normalizeH="0" dirty="0" smtClean="0">
                <a:ln>
                  <a:noFill/>
                </a:ln>
                <a:solidFill>
                  <a:srgbClr val="60606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 define concept desired future state, co-ordinate input, sequence work priorities</a:t>
            </a:r>
          </a:p>
          <a:p>
            <a:pPr marL="514350" marR="0" indent="-51435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Both"/>
              <a:tabLst/>
            </a:pPr>
            <a:r>
              <a:rPr kumimoji="0" lang="en-NZ" b="0" i="0" u="none" strike="noStrike" cap="none" spc="0" normalizeH="0" dirty="0" smtClean="0">
                <a:ln>
                  <a:noFill/>
                </a:ln>
                <a:solidFill>
                  <a:srgbClr val="60606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  Collate information for the National Review Panel – use for internal reference too</a:t>
            </a:r>
          </a:p>
          <a:p>
            <a:pPr marL="514350" marR="0" indent="-51435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Both"/>
              <a:tabLst/>
            </a:pPr>
            <a:r>
              <a:rPr lang="en-NZ" dirty="0" smtClean="0">
                <a:latin typeface="Calibri" panose="020F0502020204030204" pitchFamily="34" charset="0"/>
              </a:rPr>
              <a:t>Campus Plan – Mental Health focus workshop in July.</a:t>
            </a:r>
            <a:endParaRPr kumimoji="0" lang="en-NZ" b="0" i="0" u="none" strike="noStrike" cap="none" spc="0" normalizeH="0" dirty="0" smtClean="0">
              <a:ln>
                <a:noFill/>
              </a:ln>
              <a:solidFill>
                <a:srgbClr val="606060"/>
              </a:solidFill>
              <a:effectLst/>
              <a:uFillTx/>
              <a:latin typeface="Calibri" panose="020F0502020204030204" pitchFamily="34" charset="0"/>
              <a:sym typeface="Gill Sans"/>
            </a:endParaRPr>
          </a:p>
          <a:p>
            <a:pPr marL="514350" marR="0" indent="-51435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Both"/>
              <a:tabLst/>
            </a:pPr>
            <a:endParaRPr kumimoji="0" lang="en-NZ" sz="2800" b="0" i="0" u="none" strike="noStrike" cap="none" spc="0" normalizeH="0" dirty="0" smtClean="0">
              <a:ln>
                <a:noFill/>
              </a:ln>
              <a:solidFill>
                <a:srgbClr val="606060"/>
              </a:solidFill>
              <a:effectLst/>
              <a:uFillTx/>
              <a:latin typeface="Calibri" panose="020F0502020204030204" pitchFamily="34" charset="0"/>
              <a:sym typeface="Gill Sans"/>
            </a:endParaRPr>
          </a:p>
          <a:p>
            <a:pPr marL="514350" marR="0" indent="-51435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Both"/>
              <a:tabLst/>
            </a:pPr>
            <a:endParaRPr kumimoji="0" lang="en-NZ" sz="2800" b="0" i="0" u="none" strike="noStrike" cap="none" spc="0" normalizeH="0" baseline="0" dirty="0">
              <a:ln>
                <a:noFill/>
              </a:ln>
              <a:solidFill>
                <a:srgbClr val="606060"/>
              </a:solidFill>
              <a:effectLst/>
              <a:uFillTx/>
              <a:latin typeface="Calibri" panose="020F0502020204030204" pitchFamily="34" charset="0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938286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096" y="2053096"/>
            <a:ext cx="5103104" cy="5103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307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Image result for road clip art"/>
          <p:cNvSpPr>
            <a:spLocks noChangeAspect="1" noChangeArrowheads="1"/>
          </p:cNvSpPr>
          <p:nvPr/>
        </p:nvSpPr>
        <p:spPr bwMode="auto">
          <a:xfrm>
            <a:off x="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1028" name="Picture 4" descr="Image result for road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872" y="914456"/>
            <a:ext cx="9077920" cy="785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93888" y="6045959"/>
            <a:ext cx="9073008" cy="25032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NZ" sz="5200" b="1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Gill Sans"/>
              </a:rPr>
              <a:t>Look beyond the now . . . to what could be and let’s go after it with everything we’ve got</a:t>
            </a:r>
            <a:endParaRPr kumimoji="0" lang="en-NZ" sz="52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1462795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RECAP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NZ" sz="36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Helvetica" panose="020B0604020202020204" pitchFamily="34" charset="0"/>
              </a:rPr>
              <a:t>10 YEAR PLAN: </a:t>
            </a:r>
          </a:p>
          <a:p>
            <a:pPr marL="0" indent="0">
              <a:buNone/>
            </a:pPr>
            <a:r>
              <a:rPr lang="en-NZ" sz="3600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Helvetica" panose="020B0604020202020204" pitchFamily="34" charset="0"/>
              </a:rPr>
              <a:t>We want to create a sector leading model of excellence in BOP Mental Health and Addictions Services over the next 10 years</a:t>
            </a:r>
          </a:p>
          <a:p>
            <a:pPr marL="0" indent="0">
              <a:buNone/>
            </a:pPr>
            <a:r>
              <a:rPr lang="en-NZ" sz="36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Helvetica" panose="020B0604020202020204" pitchFamily="34" charset="0"/>
              </a:rPr>
              <a:t>HERE AND NOW: </a:t>
            </a:r>
          </a:p>
          <a:p>
            <a:pPr marL="0" indent="0">
              <a:buNone/>
            </a:pPr>
            <a:r>
              <a:rPr lang="en-NZ" sz="3600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Helvetica" panose="020B0604020202020204" pitchFamily="34" charset="0"/>
              </a:rPr>
              <a:t>The application of Creating our Culture within MH&amp;AS</a:t>
            </a:r>
          </a:p>
        </p:txBody>
      </p:sp>
    </p:spTree>
    <p:extLst>
      <p:ext uri="{BB962C8B-B14F-4D97-AF65-F5344CB8AC3E}">
        <p14:creationId xmlns:p14="http://schemas.microsoft.com/office/powerpoint/2010/main" val="13730470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/>
        </p:nvSpPr>
        <p:spPr>
          <a:xfrm>
            <a:off x="1309918" y="2720772"/>
            <a:ext cx="11172429" cy="346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457200">
              <a:defRPr sz="4400" b="1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4400" b="1" dirty="0">
                <a:solidFill>
                  <a:schemeClr val="tx2">
                    <a:lumMod val="50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A Definition of success . . . . </a:t>
            </a:r>
          </a:p>
          <a:p>
            <a:pPr defTabSz="457200">
              <a:defRPr sz="4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4400" dirty="0">
              <a:solidFill>
                <a:schemeClr val="tx2">
                  <a:lumMod val="50000"/>
                </a:schemeClr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defTabSz="457200">
              <a:defRPr sz="4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4400" dirty="0">
                <a:solidFill>
                  <a:schemeClr val="tx2">
                    <a:lumMod val="50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Being the best possible version of ourselves</a:t>
            </a:r>
          </a:p>
          <a:p>
            <a:pPr defTabSz="457200">
              <a:defRPr sz="4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4400" dirty="0">
                <a:solidFill>
                  <a:schemeClr val="tx2">
                    <a:lumMod val="50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and</a:t>
            </a:r>
          </a:p>
          <a:p>
            <a:pPr defTabSz="457200">
              <a:defRPr sz="4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4400" dirty="0">
                <a:solidFill>
                  <a:schemeClr val="tx2">
                    <a:lumMod val="50000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Being absolutely amazing together </a:t>
            </a:r>
          </a:p>
        </p:txBody>
      </p:sp>
    </p:spTree>
    <p:extLst>
      <p:ext uri="{BB962C8B-B14F-4D97-AF65-F5344CB8AC3E}">
        <p14:creationId xmlns:p14="http://schemas.microsoft.com/office/powerpoint/2010/main" val="12399099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RECAP: KEY MESSAGES</a:t>
            </a:r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25736" y="3220616"/>
            <a:ext cx="11988800" cy="5727700"/>
          </a:xfrm>
        </p:spPr>
        <p:txBody>
          <a:bodyPr>
            <a:normAutofit fontScale="92500" lnSpcReduction="10000"/>
          </a:bodyPr>
          <a:lstStyle/>
          <a:p>
            <a:pPr marL="742950" lvl="0" indent="-742950" defTabSz="457200" hangingPunct="0">
              <a:spcBef>
                <a:spcPts val="0"/>
              </a:spcBef>
              <a:buSzTx/>
              <a:buFont typeface="+mj-lt"/>
              <a:buAutoNum type="arabicPeriod"/>
              <a:defRPr sz="4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NZ" sz="40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Helvetica"/>
                <a:sym typeface="Helvetica"/>
              </a:rPr>
              <a:t>Remember how you got here and how amazing you are</a:t>
            </a:r>
          </a:p>
          <a:p>
            <a:pPr marL="742950" lvl="0" indent="-742950" defTabSz="457200" hangingPunct="0">
              <a:spcBef>
                <a:spcPts val="0"/>
              </a:spcBef>
              <a:buSzTx/>
              <a:buFont typeface="+mj-lt"/>
              <a:buAutoNum type="arabicPeriod"/>
              <a:defRPr sz="4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lang="en-NZ" sz="400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Helvetica"/>
              <a:sym typeface="Helvetica"/>
            </a:endParaRPr>
          </a:p>
          <a:p>
            <a:pPr marL="742950" lvl="0" indent="-742950" defTabSz="457200" hangingPunct="0">
              <a:spcBef>
                <a:spcPts val="0"/>
              </a:spcBef>
              <a:buSzTx/>
              <a:buFont typeface="+mj-lt"/>
              <a:buAutoNum type="arabicPeriod"/>
              <a:defRPr sz="4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NZ" sz="40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Helvetica"/>
                <a:sym typeface="Helvetica"/>
              </a:rPr>
              <a:t>Let’s share our knowledge, skills and expertise to create something amazing</a:t>
            </a:r>
          </a:p>
          <a:p>
            <a:pPr marL="742950" lvl="0" indent="-742950" defTabSz="457200" hangingPunct="0">
              <a:spcBef>
                <a:spcPts val="0"/>
              </a:spcBef>
              <a:buSzTx/>
              <a:buFont typeface="+mj-lt"/>
              <a:buAutoNum type="arabicPeriod"/>
              <a:defRPr sz="4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lang="en-NZ" sz="400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Helvetica"/>
              <a:sym typeface="Helvetica"/>
            </a:endParaRPr>
          </a:p>
          <a:p>
            <a:pPr marL="742950" lvl="0" indent="-742950" defTabSz="457200" hangingPunct="0">
              <a:spcBef>
                <a:spcPts val="0"/>
              </a:spcBef>
              <a:buSzTx/>
              <a:buFont typeface="+mj-lt"/>
              <a:buAutoNum type="arabicPeriod"/>
              <a:defRPr sz="4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NZ" sz="40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Helvetica"/>
                <a:sym typeface="Helvetica"/>
              </a:rPr>
              <a:t>We’re making an immovable commitment to improve safety, culture and wellbeing</a:t>
            </a:r>
          </a:p>
          <a:p>
            <a:pPr marL="0" lvl="0" indent="0" defTabSz="457200" hangingPunct="0">
              <a:spcBef>
                <a:spcPts val="0"/>
              </a:spcBef>
              <a:buSzTx/>
              <a:buNone/>
              <a:defRPr sz="4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lang="en-NZ" sz="400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Helvetica"/>
              <a:sym typeface="Helvetica"/>
            </a:endParaRPr>
          </a:p>
          <a:p>
            <a:pPr marL="1409700" lvl="2" indent="-571500" defTabSz="457200" hangingPunct="0"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4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NZ" sz="40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Helvetica"/>
                <a:sym typeface="Helvetica"/>
              </a:rPr>
              <a:t>A time of listening and understanding </a:t>
            </a:r>
          </a:p>
          <a:p>
            <a:pPr marL="1409700" lvl="2" indent="-571500" defTabSz="457200" hangingPunct="0"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44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NZ" sz="40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Helvetica"/>
                <a:sym typeface="Helvetica"/>
              </a:rPr>
              <a:t>We’ll need your help</a:t>
            </a:r>
          </a:p>
          <a:p>
            <a:pPr marL="0" indent="0">
              <a:buNone/>
            </a:pPr>
            <a:endParaRPr lang="en-NZ" b="1" dirty="0"/>
          </a:p>
        </p:txBody>
      </p:sp>
    </p:spTree>
    <p:extLst>
      <p:ext uri="{BB962C8B-B14F-4D97-AF65-F5344CB8AC3E}">
        <p14:creationId xmlns:p14="http://schemas.microsoft.com/office/powerpoint/2010/main" val="42747974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BREAKING THROUGH</a:t>
            </a:r>
            <a:endParaRPr lang="en-N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000" y="2860576"/>
            <a:ext cx="6308526" cy="604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84161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WE’VE BEEN DOING</a:t>
            </a:r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NZ" sz="2800" b="1" dirty="0" smtClean="0">
                <a:latin typeface="Calibri" panose="020F0502020204030204" pitchFamily="34" charset="0"/>
              </a:rPr>
              <a:t>Exploration of the work culture within MH&amp;AS</a:t>
            </a:r>
          </a:p>
          <a:p>
            <a:pPr marL="514350" indent="-514350">
              <a:buAutoNum type="arabicPeriod"/>
            </a:pPr>
            <a:r>
              <a:rPr lang="en-NZ" sz="2800" b="1" dirty="0" smtClean="0">
                <a:latin typeface="Calibri" panose="020F0502020204030204" pitchFamily="34" charset="0"/>
              </a:rPr>
              <a:t>Connecting people and teams</a:t>
            </a:r>
          </a:p>
          <a:p>
            <a:pPr marL="514350" indent="-514350">
              <a:buAutoNum type="arabicPeriod"/>
            </a:pPr>
            <a:r>
              <a:rPr lang="en-NZ" sz="2800" b="1" dirty="0" smtClean="0">
                <a:latin typeface="Calibri" panose="020F0502020204030204" pitchFamily="34" charset="0"/>
              </a:rPr>
              <a:t>Psychiatrist resources</a:t>
            </a:r>
          </a:p>
          <a:p>
            <a:pPr marL="514350" indent="-514350">
              <a:buAutoNum type="arabicPeriod"/>
            </a:pPr>
            <a:r>
              <a:rPr lang="en-NZ" sz="2800" b="1" dirty="0" smtClean="0">
                <a:latin typeface="Calibri" panose="020F0502020204030204" pitchFamily="34" charset="0"/>
              </a:rPr>
              <a:t>Complex HR issues</a:t>
            </a:r>
          </a:p>
          <a:p>
            <a:pPr marL="514350" indent="-514350">
              <a:buAutoNum type="arabicPeriod"/>
            </a:pPr>
            <a:r>
              <a:rPr lang="en-NZ" sz="2800" b="1" dirty="0" smtClean="0">
                <a:latin typeface="Calibri" panose="020F0502020204030204" pitchFamily="34" charset="0"/>
              </a:rPr>
              <a:t>Planning for National Review Panel Visit</a:t>
            </a:r>
          </a:p>
          <a:p>
            <a:pPr marL="514350" indent="-514350">
              <a:buAutoNum type="arabicPeriod"/>
            </a:pPr>
            <a:r>
              <a:rPr lang="en-NZ" sz="2800" b="1" dirty="0" smtClean="0">
                <a:latin typeface="Calibri" panose="020F0502020204030204" pitchFamily="34" charset="0"/>
              </a:rPr>
              <a:t>Gearing up resources</a:t>
            </a:r>
          </a:p>
          <a:p>
            <a:pPr marL="514350" indent="-514350">
              <a:buAutoNum type="arabicPeriod"/>
            </a:pPr>
            <a:r>
              <a:rPr lang="en-NZ" sz="2800" b="1" dirty="0" smtClean="0">
                <a:latin typeface="Calibri" panose="020F0502020204030204" pitchFamily="34" charset="0"/>
              </a:rPr>
              <a:t>Listening and learning  </a:t>
            </a:r>
            <a:endParaRPr lang="en-NZ" sz="28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3336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F9E0CE-6DE2-462A-B82B-6170EB942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3300" b="1" dirty="0">
                <a:latin typeface="+mn-lt"/>
              </a:rPr>
              <a:t>Mental Health and Addictions Services</a:t>
            </a:r>
            <a:endParaRPr lang="en-US" sz="3300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3BC4765-60A2-4CC5-AFE8-6C29AAFD0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NZ" dirty="0"/>
              <a:t>A huge thanks! 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We want to acknowledge the large number of staff who have constructively contributed to the review 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We found staff were keen to participate, open, respectful of the process, and thoughtful in the contribution 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The level of expertise, commitment and desire to keep improving – is high and consistent across all staff! 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Most of what we found added clarity, context and greater understanding of themes of concern that some of you have been expressing over time</a:t>
            </a:r>
            <a:endParaRPr lang="en-US" dirty="0"/>
          </a:p>
        </p:txBody>
      </p:sp>
      <p:pic>
        <p:nvPicPr>
          <p:cNvPr id="7" name="Picture 4" descr="cid:image006.png@01D3047E.15B06AF0">
            <a:extLst>
              <a:ext uri="{FF2B5EF4-FFF2-40B4-BE49-F238E27FC236}">
                <a16:creationId xmlns="" xmlns:a16="http://schemas.microsoft.com/office/drawing/2014/main" id="{8A339D1A-526F-4EE4-A861-C5883FA73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2978" y="838764"/>
            <a:ext cx="3718560" cy="1246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953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F9E0CE-6DE2-462A-B82B-6170EB942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080" y="462749"/>
            <a:ext cx="11216640" cy="1885245"/>
          </a:xfrm>
        </p:spPr>
        <p:txBody>
          <a:bodyPr>
            <a:normAutofit/>
          </a:bodyPr>
          <a:lstStyle/>
          <a:p>
            <a:r>
              <a:rPr lang="en-NZ" sz="2900" b="1" dirty="0"/>
              <a:t>Mental Health and Addictions Services</a:t>
            </a:r>
            <a:endParaRPr lang="en-US" sz="29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3BC4765-60A2-4CC5-AFE8-6C29AAFD0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NZ" b="1" dirty="0"/>
              <a:t>Where we started:</a:t>
            </a:r>
          </a:p>
          <a:p>
            <a:pPr marL="0" indent="0">
              <a:buNone/>
            </a:pPr>
            <a:endParaRPr lang="en-NZ" dirty="0"/>
          </a:p>
          <a:p>
            <a:r>
              <a:rPr lang="en-NZ" sz="2300" dirty="0"/>
              <a:t>The workload is immense and </a:t>
            </a:r>
            <a:r>
              <a:rPr lang="en-NZ" sz="2300" dirty="0" smtClean="0"/>
              <a:t>sometimes </a:t>
            </a:r>
            <a:r>
              <a:rPr lang="en-NZ" sz="2300" dirty="0"/>
              <a:t>it feels like we’re drowning</a:t>
            </a:r>
          </a:p>
          <a:p>
            <a:r>
              <a:rPr lang="en-NZ" sz="2300" dirty="0"/>
              <a:t>Some of our accommodation is awful</a:t>
            </a:r>
          </a:p>
          <a:p>
            <a:r>
              <a:rPr lang="en-NZ" sz="2300" dirty="0"/>
              <a:t>We feel unsafe at times and nobody seems interested</a:t>
            </a:r>
          </a:p>
          <a:p>
            <a:r>
              <a:rPr lang="en-NZ" sz="2300" dirty="0"/>
              <a:t>We have a low trust, punitive workplace culture</a:t>
            </a:r>
          </a:p>
          <a:p>
            <a:r>
              <a:rPr lang="en-NZ" sz="2300" dirty="0"/>
              <a:t>We need a safe place to have a voice and be heard</a:t>
            </a:r>
          </a:p>
          <a:p>
            <a:r>
              <a:rPr lang="en-NZ" sz="2300" dirty="0"/>
              <a:t>We want to help make things better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b="1" dirty="0"/>
              <a:t>Vision: </a:t>
            </a:r>
          </a:p>
          <a:p>
            <a:pPr marL="0" indent="0">
              <a:buNone/>
            </a:pPr>
            <a:r>
              <a:rPr lang="en-NZ" b="1" dirty="0"/>
              <a:t>We want to create a sector leading model of excellence for MH&amp;AS across the Bay over the next 10 years</a:t>
            </a:r>
            <a:r>
              <a:rPr lang="en-NZ" dirty="0"/>
              <a:t> </a:t>
            </a:r>
          </a:p>
          <a:p>
            <a:endParaRPr lang="en-US" dirty="0"/>
          </a:p>
        </p:txBody>
      </p:sp>
      <p:pic>
        <p:nvPicPr>
          <p:cNvPr id="7" name="Picture 4" descr="cid:image006.png@01D3047E.15B06AF0">
            <a:extLst>
              <a:ext uri="{FF2B5EF4-FFF2-40B4-BE49-F238E27FC236}">
                <a16:creationId xmlns="" xmlns:a16="http://schemas.microsoft.com/office/drawing/2014/main" id="{8A339D1A-526F-4EE4-A861-C5883FA73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2978" y="838764"/>
            <a:ext cx="3718560" cy="1246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788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New_Template3">
  <a:themeElements>
    <a:clrScheme name="New_Template3">
      <a:dk1>
        <a:srgbClr val="606060"/>
      </a:dk1>
      <a:lt1>
        <a:srgbClr val="006060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3">
      <a:majorFont>
        <a:latin typeface="Gill Sans Light"/>
        <a:ea typeface="Gill Sans Light"/>
        <a:cs typeface="Gill Sans Light"/>
      </a:majorFont>
      <a:minorFont>
        <a:latin typeface="Gill Sans"/>
        <a:ea typeface="Gill Sans"/>
        <a:cs typeface="Gill Sans"/>
      </a:minorFont>
    </a:fontScheme>
    <a:fmtScheme name="New_Template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6F6A5A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60606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New_Template3">
  <a:themeElements>
    <a:clrScheme name="New_Template3">
      <a:dk1>
        <a:srgbClr val="000000"/>
      </a:dk1>
      <a:lt1>
        <a:srgbClr val="FFFFFF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3">
      <a:majorFont>
        <a:latin typeface="Gill Sans Light"/>
        <a:ea typeface="Gill Sans Light"/>
        <a:cs typeface="Gill Sans Light"/>
      </a:majorFont>
      <a:minorFont>
        <a:latin typeface="Gill Sans"/>
        <a:ea typeface="Gill Sans"/>
        <a:cs typeface="Gill Sans"/>
      </a:minorFont>
    </a:fontScheme>
    <a:fmtScheme name="New_Template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6F6A5A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60606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10161</TotalTime>
  <Words>768</Words>
  <Application>Microsoft Office PowerPoint</Application>
  <PresentationFormat>Custom</PresentationFormat>
  <Paragraphs>120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New_Template3</vt:lpstr>
      <vt:lpstr>Office Theme</vt:lpstr>
      <vt:lpstr>PowerPoint Presentation</vt:lpstr>
      <vt:lpstr>THE WAY FORWARD: Part 2</vt:lpstr>
      <vt:lpstr>RECAP</vt:lpstr>
      <vt:lpstr>PowerPoint Presentation</vt:lpstr>
      <vt:lpstr>RECAP: KEY MESSAGES</vt:lpstr>
      <vt:lpstr>BREAKING THROUGH</vt:lpstr>
      <vt:lpstr>WHAT WE’VE BEEN DOING</vt:lpstr>
      <vt:lpstr>Mental Health and Addictions Services</vt:lpstr>
      <vt:lpstr>Mental Health and Addictions Services</vt:lpstr>
      <vt:lpstr>Mental Health and Addictions Services</vt:lpstr>
      <vt:lpstr>Mental Health and Addictions Services</vt:lpstr>
      <vt:lpstr>Mental Health and Addictions Services</vt:lpstr>
      <vt:lpstr>Mental Health and Addictions Services</vt:lpstr>
      <vt:lpstr>Mental Health and Addictions Services</vt:lpstr>
      <vt:lpstr>LEARNINGS</vt:lpstr>
      <vt:lpstr>    Time to move forward</vt:lpstr>
      <vt:lpstr>PowerPoint Presentation</vt:lpstr>
      <vt:lpstr>1. Organising ourselves Interim leadership arrangements</vt:lpstr>
      <vt:lpstr>2. WORK PLAN FOCUS AREAS</vt:lpstr>
      <vt:lpstr>3. NEXT STEPS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 are amazing</dc:title>
  <dc:creator>Pete Chandler</dc:creator>
  <cp:lastModifiedBy>Pete Chandler</cp:lastModifiedBy>
  <cp:revision>62</cp:revision>
  <dcterms:modified xsi:type="dcterms:W3CDTF">2018-07-17T05:14:36Z</dcterms:modified>
</cp:coreProperties>
</file>