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  <p:sldMasterId id="2147483763" r:id="rId2"/>
    <p:sldMasterId id="2147483741" r:id="rId3"/>
  </p:sldMasterIdLst>
  <p:notesMasterIdLst>
    <p:notesMasterId r:id="rId15"/>
  </p:notesMasterIdLst>
  <p:handoutMasterIdLst>
    <p:handoutMasterId r:id="rId16"/>
  </p:handoutMasterIdLst>
  <p:sldIdLst>
    <p:sldId id="274" r:id="rId4"/>
    <p:sldId id="539" r:id="rId5"/>
    <p:sldId id="545" r:id="rId6"/>
    <p:sldId id="540" r:id="rId7"/>
    <p:sldId id="541" r:id="rId8"/>
    <p:sldId id="542" r:id="rId9"/>
    <p:sldId id="543" r:id="rId10"/>
    <p:sldId id="544" r:id="rId11"/>
    <p:sldId id="547" r:id="rId12"/>
    <p:sldId id="548" r:id="rId13"/>
    <p:sldId id="546" r:id="rId14"/>
  </p:sldIdLst>
  <p:sldSz cx="7543800" cy="5657850"/>
  <p:notesSz cx="7010400" cy="9296400"/>
  <p:custDataLst>
    <p:tags r:id="rId17"/>
  </p:custDataLst>
  <p:defaultTextStyle>
    <a:defPPr>
      <a:defRPr lang="en-NZ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ＭＳ Ｐゴシック" pitchFamily="48" charset="-128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ＭＳ Ｐゴシック" pitchFamily="48" charset="-128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ＭＳ Ｐゴシック" pitchFamily="48" charset="-128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ＭＳ Ｐゴシック" pitchFamily="48" charset="-128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ＭＳ Ｐゴシック" pitchFamily="48" charset="-128"/>
        <a:cs typeface="Arial" charset="0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ＭＳ Ｐゴシック" pitchFamily="48" charset="-128"/>
        <a:cs typeface="Arial" charset="0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ＭＳ Ｐゴシック" pitchFamily="48" charset="-128"/>
        <a:cs typeface="Arial" charset="0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ＭＳ Ｐゴシック" pitchFamily="48" charset="-128"/>
        <a:cs typeface="Arial" charset="0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ＭＳ Ｐゴシック" pitchFamily="48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63" userDrawn="1">
          <p15:clr>
            <a:srgbClr val="A4A3A4"/>
          </p15:clr>
        </p15:guide>
        <p15:guide id="2" pos="5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rhodes" initials="k" lastIdx="17" clrIdx="0"/>
  <p:cmAuthor id="7" name="Hugh Denton" initials="HD" lastIdx="27" clrIdx="7"/>
  <p:cmAuthor id="1" name="gsides" initials="g" lastIdx="17" clrIdx="1"/>
  <p:cmAuthor id="8" name="Julian Jones" initials="" lastIdx="0" clrIdx="8"/>
  <p:cmAuthor id="2" name="hdenton" initials="h" lastIdx="1" clrIdx="2"/>
  <p:cmAuthor id="9" name="Pam Hughes" initials="" lastIdx="0" clrIdx="9"/>
  <p:cmAuthor id="3" name="Lynda Blakely" initials="LB" lastIdx="1" clrIdx="3"/>
  <p:cmAuthor id="4" name="Toni Parker" initials="TP" lastIdx="18" clrIdx="4"/>
  <p:cmAuthor id="5" name="Katy" initials="K" lastIdx="5" clrIdx="5"/>
  <p:cmAuthor id="6" name="skoya" initials="s" lastIdx="5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28"/>
    <a:srgbClr val="FF0600"/>
    <a:srgbClr val="D3E9F2"/>
    <a:srgbClr val="00519B"/>
    <a:srgbClr val="506475"/>
    <a:srgbClr val="EEF1F4"/>
    <a:srgbClr val="B81A0E"/>
    <a:srgbClr val="FFFD2B"/>
    <a:srgbClr val="2A862E"/>
    <a:srgbClr val="B8CD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8277" autoAdjust="0"/>
  </p:normalViewPr>
  <p:slideViewPr>
    <p:cSldViewPr snapToGrid="0">
      <p:cViewPr varScale="1">
        <p:scale>
          <a:sx n="125" d="100"/>
          <a:sy n="125" d="100"/>
        </p:scale>
        <p:origin x="1782" y="108"/>
      </p:cViewPr>
      <p:guideLst>
        <p:guide orient="horz" pos="3563"/>
        <p:guide pos="51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3420" y="-24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3753" tIns="46877" rIns="93753" bIns="46877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3753" tIns="46877" rIns="93753" bIns="46877" rtlCol="0"/>
          <a:lstStyle>
            <a:lvl1pPr algn="r">
              <a:defRPr sz="1200"/>
            </a:lvl1pPr>
          </a:lstStyle>
          <a:p>
            <a:fld id="{A85BD120-21FE-47B3-94F8-338AA8235702}" type="datetimeFigureOut">
              <a:rPr lang="en-AU" smtClean="0"/>
              <a:pPr/>
              <a:t>18/07/2018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753" tIns="46877" rIns="93753" bIns="46877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753" tIns="46877" rIns="93753" bIns="46877" rtlCol="0" anchor="b"/>
          <a:lstStyle>
            <a:lvl1pPr algn="r">
              <a:defRPr sz="1200"/>
            </a:lvl1pPr>
          </a:lstStyle>
          <a:p>
            <a:fld id="{3B7D070C-AD01-44E1-B2E9-2BC8BB19AEA8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4369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3" tIns="46877" rIns="93753" bIns="4687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1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3" tIns="46877" rIns="93753" bIns="4687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NZ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5025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3" tIns="46877" rIns="93753" bIns="468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3" tIns="46877" rIns="93753" bIns="4687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3" tIns="46877" rIns="93753" bIns="4687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ACA0180-049D-47B9-B95F-433A27E7A972}" type="slidenum">
              <a:rPr lang="en-NZ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9622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A0180-049D-47B9-B95F-433A27E7A972}" type="slidenum">
              <a:rPr lang="en-NZ" smtClean="0"/>
              <a:pPr/>
              <a:t>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017339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NZ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 </a:t>
            </a:r>
          </a:p>
          <a:p>
            <a:endParaRPr lang="en-NZ" sz="12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A0180-049D-47B9-B95F-433A27E7A972}" type="slidenum">
              <a:rPr lang="en-NZ" smtClean="0"/>
              <a:pPr/>
              <a:t>10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229439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NZ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 </a:t>
            </a:r>
          </a:p>
          <a:p>
            <a:endParaRPr lang="en-NZ" sz="12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A0180-049D-47B9-B95F-433A27E7A972}" type="slidenum">
              <a:rPr lang="en-NZ" smtClean="0"/>
              <a:pPr/>
              <a:t>11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08021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NZ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 </a:t>
            </a:r>
          </a:p>
          <a:p>
            <a:endParaRPr lang="en-NZ" sz="12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A0180-049D-47B9-B95F-433A27E7A972}" type="slidenum">
              <a:rPr lang="en-NZ" smtClean="0"/>
              <a:pPr/>
              <a:t>2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8119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NZ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 </a:t>
            </a:r>
          </a:p>
          <a:p>
            <a:endParaRPr lang="en-NZ" sz="12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A0180-049D-47B9-B95F-433A27E7A972}" type="slidenum">
              <a:rPr lang="en-NZ" smtClean="0"/>
              <a:pPr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8119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NZ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 </a:t>
            </a:r>
          </a:p>
          <a:p>
            <a:endParaRPr lang="en-NZ" sz="12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A0180-049D-47B9-B95F-433A27E7A972}" type="slidenum">
              <a:rPr lang="en-NZ" smtClean="0"/>
              <a:pPr/>
              <a:t>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8119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NZ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 </a:t>
            </a:r>
          </a:p>
          <a:p>
            <a:endParaRPr lang="en-NZ" sz="12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A0180-049D-47B9-B95F-433A27E7A972}" type="slidenum">
              <a:rPr lang="en-NZ" smtClean="0"/>
              <a:pPr/>
              <a:t>5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8119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NZ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 </a:t>
            </a:r>
          </a:p>
          <a:p>
            <a:endParaRPr lang="en-NZ" sz="12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A0180-049D-47B9-B95F-433A27E7A972}" type="slidenum">
              <a:rPr lang="en-NZ" smtClean="0"/>
              <a:pPr/>
              <a:t>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8119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NZ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 </a:t>
            </a:r>
          </a:p>
          <a:p>
            <a:endParaRPr lang="en-NZ" sz="12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A0180-049D-47B9-B95F-433A27E7A972}" type="slidenum">
              <a:rPr lang="en-NZ" smtClean="0"/>
              <a:pPr/>
              <a:t>7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8119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NZ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 </a:t>
            </a:r>
          </a:p>
          <a:p>
            <a:endParaRPr lang="en-NZ" sz="12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A0180-049D-47B9-B95F-433A27E7A972}" type="slidenum">
              <a:rPr lang="en-NZ" smtClean="0"/>
              <a:pPr/>
              <a:t>8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8119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NZ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 </a:t>
            </a:r>
          </a:p>
          <a:p>
            <a:endParaRPr lang="en-NZ" sz="12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A0180-049D-47B9-B95F-433A27E7A972}" type="slidenum">
              <a:rPr lang="en-NZ" smtClean="0"/>
              <a:pPr/>
              <a:t>9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53655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28296" y="681196"/>
            <a:ext cx="6039704" cy="3988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  <a:lvl2pPr marL="589412" indent="0">
              <a:lnSpc>
                <a:spcPct val="100000"/>
              </a:lnSpc>
              <a:buNone/>
              <a:defRPr sz="2970">
                <a:solidFill>
                  <a:schemeClr val="bg1"/>
                </a:solidFill>
              </a:defRPr>
            </a:lvl2pPr>
            <a:lvl3pPr marL="1178824" indent="0">
              <a:lnSpc>
                <a:spcPct val="100000"/>
              </a:lnSpc>
              <a:buNone/>
              <a:defRPr sz="2970">
                <a:solidFill>
                  <a:schemeClr val="bg1"/>
                </a:solidFill>
              </a:defRPr>
            </a:lvl3pPr>
            <a:lvl4pPr marL="1768238" indent="0">
              <a:lnSpc>
                <a:spcPct val="100000"/>
              </a:lnSpc>
              <a:buNone/>
              <a:defRPr sz="2970">
                <a:solidFill>
                  <a:schemeClr val="bg1"/>
                </a:solidFill>
              </a:defRPr>
            </a:lvl4pPr>
            <a:lvl5pPr marL="2357650" indent="0">
              <a:lnSpc>
                <a:spcPct val="100000"/>
              </a:lnSpc>
              <a:buNone/>
              <a:defRPr sz="297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80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113" y="377825"/>
            <a:ext cx="2433637" cy="13192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6750" y="814388"/>
            <a:ext cx="3819525" cy="40211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9113" y="1697038"/>
            <a:ext cx="2433637" cy="31448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0475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113" y="377825"/>
            <a:ext cx="2433637" cy="13192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6750" y="814388"/>
            <a:ext cx="3819525" cy="40211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9113" y="1697038"/>
            <a:ext cx="2433637" cy="31448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95094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85688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99088" y="301625"/>
            <a:ext cx="1625600" cy="4794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301625"/>
            <a:ext cx="4727575" cy="4794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99930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61077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6715125" cy="5636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4000" y="864000"/>
            <a:ext cx="6719146" cy="4137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563" indent="-182563">
              <a:buFont typeface="Wingdings" pitchFamily="2" charset="2"/>
              <a:buChar char="§"/>
              <a:tabLst/>
              <a:defRPr lang="en-US" sz="2000" smtClean="0"/>
            </a:lvl1pPr>
            <a:lvl2pPr>
              <a:buFont typeface="Arial" pitchFamily="34" charset="0"/>
              <a:buNone/>
              <a:defRPr lang="en-US" sz="1800" smtClean="0"/>
            </a:lvl2pPr>
            <a:lvl3pPr>
              <a:defRPr lang="en-US" sz="1400" smtClean="0"/>
            </a:lvl3pPr>
            <a:lvl4pPr>
              <a:defRPr lang="en-US" sz="1200" smtClean="0"/>
            </a:lvl4pPr>
            <a:lvl5pPr>
              <a:defRPr lang="en-US" sz="1200"/>
            </a:lvl5pPr>
          </a:lstStyle>
          <a:p>
            <a:pPr marL="149306" lvl="0" indent="-149306">
              <a:spcAft>
                <a:spcPts val="495"/>
              </a:spcAft>
            </a:pPr>
            <a:r>
              <a:rPr lang="en-US" dirty="0" smtClean="0"/>
              <a:t>Click to edit Master text styles</a:t>
            </a:r>
          </a:p>
          <a:p>
            <a:pPr marL="366716" lvl="1" indent="-178119">
              <a:spcAft>
                <a:spcPts val="495"/>
              </a:spcAft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594006" lvl="2" indent="-148502">
              <a:spcAft>
                <a:spcPts val="495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Third level</a:t>
            </a:r>
          </a:p>
          <a:p>
            <a:pPr marL="1039511" lvl="3" indent="-148502">
              <a:spcAft>
                <a:spcPts val="495"/>
              </a:spcAft>
            </a:pPr>
            <a:r>
              <a:rPr lang="en-US" dirty="0" smtClean="0"/>
              <a:t>Fourth level</a:t>
            </a:r>
          </a:p>
          <a:p>
            <a:pPr lvl="4">
              <a:spcAft>
                <a:spcPts val="495"/>
              </a:spcAft>
            </a:pPr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864000"/>
            <a:ext cx="3312000" cy="414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Font typeface="Wingdings" pitchFamily="2" charset="2"/>
              <a:buChar char="§"/>
              <a:defRPr lang="en-US" sz="2000" dirty="0" smtClean="0"/>
            </a:lvl1pPr>
            <a:lvl2pPr>
              <a:buFont typeface="Arial" pitchFamily="34" charset="0"/>
              <a:buChar char="•"/>
              <a:defRPr lang="en-US" sz="1800" dirty="0" smtClean="0"/>
            </a:lvl2pPr>
            <a:lvl3pPr>
              <a:buFont typeface="Calibri" pitchFamily="34" charset="0"/>
              <a:buChar char="–"/>
              <a:defRPr lang="en-US" sz="1400" dirty="0" smtClean="0"/>
            </a:lvl3pPr>
            <a:lvl4pPr>
              <a:defRPr lang="en-US" sz="1200" dirty="0" smtClean="0"/>
            </a:lvl4pPr>
            <a:lvl5pPr>
              <a:defRPr lang="en-NZ" sz="1200" dirty="0"/>
            </a:lvl5pPr>
          </a:lstStyle>
          <a:p>
            <a:pPr marL="149306" lvl="0" indent="-149306">
              <a:spcAft>
                <a:spcPts val="495"/>
              </a:spcAft>
            </a:pPr>
            <a:r>
              <a:rPr lang="en-US" dirty="0" smtClean="0"/>
              <a:t>Click to edit Master text styles</a:t>
            </a:r>
          </a:p>
          <a:p>
            <a:pPr marL="366716" lvl="1" indent="-178119">
              <a:spcAft>
                <a:spcPts val="495"/>
              </a:spcAft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594006" lvl="2" indent="-148502">
              <a:spcAft>
                <a:spcPts val="495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Third level</a:t>
            </a:r>
          </a:p>
          <a:p>
            <a:pPr marL="1039511" lvl="3" indent="-148502">
              <a:spcAft>
                <a:spcPts val="495"/>
              </a:spcAft>
            </a:pPr>
            <a:r>
              <a:rPr lang="en-US" dirty="0" smtClean="0"/>
              <a:t>Fourth level</a:t>
            </a:r>
          </a:p>
          <a:p>
            <a:pPr lvl="4">
              <a:spcAft>
                <a:spcPts val="495"/>
              </a:spcAft>
            </a:pPr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800" y="0"/>
            <a:ext cx="6720307" cy="5636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936035" y="864000"/>
            <a:ext cx="3312000" cy="4140000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57107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6800" y="0"/>
            <a:ext cx="6667500" cy="5636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66312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2975" y="925513"/>
            <a:ext cx="5657850" cy="19700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2975" y="2971800"/>
            <a:ext cx="5657850" cy="13652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0710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39595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411288"/>
            <a:ext cx="6507163" cy="23526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3786188"/>
            <a:ext cx="6507163" cy="12382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49967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1506538"/>
            <a:ext cx="3176587" cy="3589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8100" y="1506538"/>
            <a:ext cx="3176588" cy="3589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01417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113" y="301625"/>
            <a:ext cx="6507162" cy="1093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113" y="1387475"/>
            <a:ext cx="3192462" cy="679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113" y="2066925"/>
            <a:ext cx="3192462" cy="3040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9525" y="1387475"/>
            <a:ext cx="3206750" cy="679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9525" y="2066925"/>
            <a:ext cx="3206750" cy="3040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8255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7096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0562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51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51200" y="-1350"/>
            <a:ext cx="4692600" cy="5659200"/>
          </a:xfrm>
          <a:prstGeom prst="rect">
            <a:avLst/>
          </a:prstGeom>
          <a:blipFill dpi="0" rotWithShape="1">
            <a:blip r:embed="rId4" cstate="print">
              <a:alphaModFix amt="1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15"/>
          </a:p>
        </p:txBody>
      </p:sp>
      <p:sp>
        <p:nvSpPr>
          <p:cNvPr id="16" name="Title Placeholder 15"/>
          <p:cNvSpPr>
            <a:spLocks noGrp="1"/>
          </p:cNvSpPr>
          <p:nvPr>
            <p:ph type="title"/>
          </p:nvPr>
        </p:nvSpPr>
        <p:spPr>
          <a:xfrm>
            <a:off x="720000" y="1080000"/>
            <a:ext cx="6048000" cy="647375"/>
          </a:xfrm>
          <a:prstGeom prst="rect">
            <a:avLst/>
          </a:prstGeom>
        </p:spPr>
        <p:txBody>
          <a:bodyPr/>
          <a:lstStyle/>
          <a:p>
            <a:pPr marL="0" lvl="0" indent="0">
              <a:spcBef>
                <a:spcPts val="1289"/>
              </a:spcBef>
              <a:buFont typeface="Arial" panose="020B0604020202020204" pitchFamily="34" charset="0"/>
            </a:pPr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75" name="Group 74"/>
          <p:cNvGrpSpPr/>
          <p:nvPr userDrawn="1"/>
        </p:nvGrpSpPr>
        <p:grpSpPr>
          <a:xfrm>
            <a:off x="-165021" y="1268192"/>
            <a:ext cx="471489" cy="4324995"/>
            <a:chOff x="-200026" y="1342077"/>
            <a:chExt cx="571502" cy="4324995"/>
          </a:xfrm>
        </p:grpSpPr>
        <p:grpSp>
          <p:nvGrpSpPr>
            <p:cNvPr id="76" name="Group 75"/>
            <p:cNvGrpSpPr/>
            <p:nvPr userDrawn="1"/>
          </p:nvGrpSpPr>
          <p:grpSpPr>
            <a:xfrm>
              <a:off x="-200024" y="1699095"/>
              <a:ext cx="571500" cy="3967977"/>
              <a:chOff x="-200024" y="1699095"/>
              <a:chExt cx="571500" cy="3967977"/>
            </a:xfrm>
          </p:grpSpPr>
          <p:sp>
            <p:nvSpPr>
              <p:cNvPr id="78" name="Chevron 77"/>
              <p:cNvSpPr/>
              <p:nvPr userDrawn="1"/>
            </p:nvSpPr>
            <p:spPr>
              <a:xfrm rot="16200000">
                <a:off x="-93263" y="4841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Chevron 78"/>
              <p:cNvSpPr/>
              <p:nvPr userDrawn="1"/>
            </p:nvSpPr>
            <p:spPr>
              <a:xfrm rot="16200000">
                <a:off x="-93263" y="4480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Chevron 79"/>
              <p:cNvSpPr/>
              <p:nvPr userDrawn="1"/>
            </p:nvSpPr>
            <p:spPr>
              <a:xfrm rot="16200000">
                <a:off x="-93263" y="4119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Chevron 80"/>
              <p:cNvSpPr/>
              <p:nvPr userDrawn="1"/>
            </p:nvSpPr>
            <p:spPr>
              <a:xfrm rot="16200000">
                <a:off x="-93263" y="3758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Chevron 81"/>
              <p:cNvSpPr/>
              <p:nvPr userDrawn="1"/>
            </p:nvSpPr>
            <p:spPr>
              <a:xfrm rot="16200000">
                <a:off x="-93263" y="3397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Chevron 82"/>
              <p:cNvSpPr/>
              <p:nvPr userDrawn="1"/>
            </p:nvSpPr>
            <p:spPr>
              <a:xfrm rot="16200000">
                <a:off x="-93263" y="3036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Chevron 83"/>
              <p:cNvSpPr/>
              <p:nvPr userDrawn="1"/>
            </p:nvSpPr>
            <p:spPr>
              <a:xfrm rot="16200000">
                <a:off x="-93263" y="2675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Chevron 84"/>
              <p:cNvSpPr/>
              <p:nvPr userDrawn="1"/>
            </p:nvSpPr>
            <p:spPr>
              <a:xfrm rot="16200000">
                <a:off x="-93263" y="2314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Chevron 85"/>
              <p:cNvSpPr/>
              <p:nvPr userDrawn="1"/>
            </p:nvSpPr>
            <p:spPr>
              <a:xfrm rot="16200000">
                <a:off x="-93263" y="1953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Chevron 86"/>
              <p:cNvSpPr/>
              <p:nvPr userDrawn="1"/>
            </p:nvSpPr>
            <p:spPr>
              <a:xfrm rot="16200000">
                <a:off x="-93263" y="1592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Chevron 87"/>
              <p:cNvSpPr/>
              <p:nvPr userDrawn="1"/>
            </p:nvSpPr>
            <p:spPr>
              <a:xfrm rot="16200000">
                <a:off x="-93263" y="5202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7" name="Chevron 76"/>
            <p:cNvSpPr/>
            <p:nvPr userDrawn="1"/>
          </p:nvSpPr>
          <p:spPr>
            <a:xfrm rot="16200000">
              <a:off x="-93265" y="1235316"/>
              <a:ext cx="357977" cy="571500"/>
            </a:xfrm>
            <a:prstGeom prst="chevron">
              <a:avLst>
                <a:gd name="adj" fmla="val 48552"/>
              </a:avLst>
            </a:prstGeom>
            <a:solidFill>
              <a:srgbClr val="D3E9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15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98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62" r:id="rId2"/>
  </p:sldLayoutIdLst>
  <p:timing>
    <p:tnLst>
      <p:par>
        <p:cTn id="1" dur="indefinite" restart="never" nodeType="tmRoot"/>
      </p:par>
    </p:tnLst>
  </p:timing>
  <p:txStyles>
    <p:titleStyle>
      <a:lvl1pPr algn="l" defTabSz="1178824" rtl="0" eaLnBrk="1" latinLnBrk="0" hangingPunct="1">
        <a:lnSpc>
          <a:spcPct val="100000"/>
        </a:lnSpc>
        <a:spcBef>
          <a:spcPct val="0"/>
        </a:spcBef>
        <a:buNone/>
        <a:defRPr lang="en-US" sz="3200" kern="1200">
          <a:solidFill>
            <a:schemeClr val="bg1"/>
          </a:solidFill>
          <a:latin typeface="+mn-lt"/>
          <a:ea typeface="+mn-ea"/>
          <a:cs typeface="+mn-cs"/>
        </a:defRPr>
      </a:lvl1pPr>
    </p:titleStyle>
    <p:bodyStyle>
      <a:lvl1pPr marL="294707" indent="-294707" algn="l" defTabSz="1178824" rtl="0" eaLnBrk="1" latinLnBrk="0" hangingPunct="1">
        <a:lnSpc>
          <a:spcPct val="90000"/>
        </a:lnSpc>
        <a:spcBef>
          <a:spcPts val="1289"/>
        </a:spcBef>
        <a:buFont typeface="Arial" panose="020B0604020202020204" pitchFamily="34" charset="0"/>
        <a:buChar char="•"/>
        <a:defRPr sz="3609" kern="1200">
          <a:solidFill>
            <a:schemeClr val="tx1"/>
          </a:solidFill>
          <a:latin typeface="+mn-lt"/>
          <a:ea typeface="+mn-ea"/>
          <a:cs typeface="+mn-cs"/>
        </a:defRPr>
      </a:lvl1pPr>
      <a:lvl2pPr marL="884119" indent="-294707" algn="l" defTabSz="1178824" rtl="0" eaLnBrk="1" latinLnBrk="0" hangingPunct="1">
        <a:lnSpc>
          <a:spcPct val="90000"/>
        </a:lnSpc>
        <a:spcBef>
          <a:spcPts val="644"/>
        </a:spcBef>
        <a:buFont typeface="Arial" panose="020B0604020202020204" pitchFamily="34" charset="0"/>
        <a:buChar char="•"/>
        <a:defRPr sz="3094" kern="1200">
          <a:solidFill>
            <a:schemeClr val="tx1"/>
          </a:solidFill>
          <a:latin typeface="+mn-lt"/>
          <a:ea typeface="+mn-ea"/>
          <a:cs typeface="+mn-cs"/>
        </a:defRPr>
      </a:lvl2pPr>
      <a:lvl3pPr marL="1473531" indent="-294707" algn="l" defTabSz="1178824" rtl="0" eaLnBrk="1" latinLnBrk="0" hangingPunct="1">
        <a:lnSpc>
          <a:spcPct val="90000"/>
        </a:lnSpc>
        <a:spcBef>
          <a:spcPts val="644"/>
        </a:spcBef>
        <a:buFont typeface="Arial" panose="020B0604020202020204" pitchFamily="34" charset="0"/>
        <a:buChar char="•"/>
        <a:defRPr sz="2578" kern="1200">
          <a:solidFill>
            <a:schemeClr val="tx1"/>
          </a:solidFill>
          <a:latin typeface="+mn-lt"/>
          <a:ea typeface="+mn-ea"/>
          <a:cs typeface="+mn-cs"/>
        </a:defRPr>
      </a:lvl3pPr>
      <a:lvl4pPr marL="2062944" indent="-294707" algn="l" defTabSz="1178824" rtl="0" eaLnBrk="1" latinLnBrk="0" hangingPunct="1">
        <a:lnSpc>
          <a:spcPct val="90000"/>
        </a:lnSpc>
        <a:spcBef>
          <a:spcPts val="644"/>
        </a:spcBef>
        <a:buFont typeface="Arial" panose="020B0604020202020204" pitchFamily="34" charset="0"/>
        <a:buChar char="•"/>
        <a:defRPr sz="2321" kern="1200">
          <a:solidFill>
            <a:schemeClr val="tx1"/>
          </a:solidFill>
          <a:latin typeface="+mn-lt"/>
          <a:ea typeface="+mn-ea"/>
          <a:cs typeface="+mn-cs"/>
        </a:defRPr>
      </a:lvl4pPr>
      <a:lvl5pPr marL="2652357" indent="-294707" algn="l" defTabSz="1178824" rtl="0" eaLnBrk="1" latinLnBrk="0" hangingPunct="1">
        <a:lnSpc>
          <a:spcPct val="90000"/>
        </a:lnSpc>
        <a:spcBef>
          <a:spcPts val="644"/>
        </a:spcBef>
        <a:buFont typeface="Arial" panose="020B0604020202020204" pitchFamily="34" charset="0"/>
        <a:buChar char="•"/>
        <a:defRPr sz="2321" kern="1200">
          <a:solidFill>
            <a:schemeClr val="tx1"/>
          </a:solidFill>
          <a:latin typeface="+mn-lt"/>
          <a:ea typeface="+mn-ea"/>
          <a:cs typeface="+mn-cs"/>
        </a:defRPr>
      </a:lvl5pPr>
      <a:lvl6pPr marL="3241769" indent="-294707" algn="l" defTabSz="1178824" rtl="0" eaLnBrk="1" latinLnBrk="0" hangingPunct="1">
        <a:lnSpc>
          <a:spcPct val="90000"/>
        </a:lnSpc>
        <a:spcBef>
          <a:spcPts val="644"/>
        </a:spcBef>
        <a:buFont typeface="Arial" panose="020B0604020202020204" pitchFamily="34" charset="0"/>
        <a:buChar char="•"/>
        <a:defRPr sz="2321" kern="1200">
          <a:solidFill>
            <a:schemeClr val="tx1"/>
          </a:solidFill>
          <a:latin typeface="+mn-lt"/>
          <a:ea typeface="+mn-ea"/>
          <a:cs typeface="+mn-cs"/>
        </a:defRPr>
      </a:lvl6pPr>
      <a:lvl7pPr marL="3831181" indent="-294707" algn="l" defTabSz="1178824" rtl="0" eaLnBrk="1" latinLnBrk="0" hangingPunct="1">
        <a:lnSpc>
          <a:spcPct val="90000"/>
        </a:lnSpc>
        <a:spcBef>
          <a:spcPts val="644"/>
        </a:spcBef>
        <a:buFont typeface="Arial" panose="020B0604020202020204" pitchFamily="34" charset="0"/>
        <a:buChar char="•"/>
        <a:defRPr sz="2321" kern="1200">
          <a:solidFill>
            <a:schemeClr val="tx1"/>
          </a:solidFill>
          <a:latin typeface="+mn-lt"/>
          <a:ea typeface="+mn-ea"/>
          <a:cs typeface="+mn-cs"/>
        </a:defRPr>
      </a:lvl7pPr>
      <a:lvl8pPr marL="4420593" indent="-294707" algn="l" defTabSz="1178824" rtl="0" eaLnBrk="1" latinLnBrk="0" hangingPunct="1">
        <a:lnSpc>
          <a:spcPct val="90000"/>
        </a:lnSpc>
        <a:spcBef>
          <a:spcPts val="644"/>
        </a:spcBef>
        <a:buFont typeface="Arial" panose="020B0604020202020204" pitchFamily="34" charset="0"/>
        <a:buChar char="•"/>
        <a:defRPr sz="2321" kern="1200">
          <a:solidFill>
            <a:schemeClr val="tx1"/>
          </a:solidFill>
          <a:latin typeface="+mn-lt"/>
          <a:ea typeface="+mn-ea"/>
          <a:cs typeface="+mn-cs"/>
        </a:defRPr>
      </a:lvl8pPr>
      <a:lvl9pPr marL="5010005" indent="-294707" algn="l" defTabSz="1178824" rtl="0" eaLnBrk="1" latinLnBrk="0" hangingPunct="1">
        <a:lnSpc>
          <a:spcPct val="90000"/>
        </a:lnSpc>
        <a:spcBef>
          <a:spcPts val="644"/>
        </a:spcBef>
        <a:buFont typeface="Arial" panose="020B0604020202020204" pitchFamily="34" charset="0"/>
        <a:buChar char="•"/>
        <a:defRPr sz="23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78824" rtl="0" eaLnBrk="1" latinLnBrk="0" hangingPunct="1">
        <a:defRPr sz="2321" kern="1200">
          <a:solidFill>
            <a:schemeClr val="tx1"/>
          </a:solidFill>
          <a:latin typeface="+mn-lt"/>
          <a:ea typeface="+mn-ea"/>
          <a:cs typeface="+mn-cs"/>
        </a:defRPr>
      </a:lvl1pPr>
      <a:lvl2pPr marL="589412" algn="l" defTabSz="1178824" rtl="0" eaLnBrk="1" latinLnBrk="0" hangingPunct="1">
        <a:defRPr sz="2321" kern="1200">
          <a:solidFill>
            <a:schemeClr val="tx1"/>
          </a:solidFill>
          <a:latin typeface="+mn-lt"/>
          <a:ea typeface="+mn-ea"/>
          <a:cs typeface="+mn-cs"/>
        </a:defRPr>
      </a:lvl2pPr>
      <a:lvl3pPr marL="1178824" algn="l" defTabSz="1178824" rtl="0" eaLnBrk="1" latinLnBrk="0" hangingPunct="1">
        <a:defRPr sz="2321" kern="1200">
          <a:solidFill>
            <a:schemeClr val="tx1"/>
          </a:solidFill>
          <a:latin typeface="+mn-lt"/>
          <a:ea typeface="+mn-ea"/>
          <a:cs typeface="+mn-cs"/>
        </a:defRPr>
      </a:lvl3pPr>
      <a:lvl4pPr marL="1768237" algn="l" defTabSz="1178824" rtl="0" eaLnBrk="1" latinLnBrk="0" hangingPunct="1">
        <a:defRPr sz="2321" kern="1200">
          <a:solidFill>
            <a:schemeClr val="tx1"/>
          </a:solidFill>
          <a:latin typeface="+mn-lt"/>
          <a:ea typeface="+mn-ea"/>
          <a:cs typeface="+mn-cs"/>
        </a:defRPr>
      </a:lvl4pPr>
      <a:lvl5pPr marL="2357650" algn="l" defTabSz="1178824" rtl="0" eaLnBrk="1" latinLnBrk="0" hangingPunct="1">
        <a:defRPr sz="2321" kern="1200">
          <a:solidFill>
            <a:schemeClr val="tx1"/>
          </a:solidFill>
          <a:latin typeface="+mn-lt"/>
          <a:ea typeface="+mn-ea"/>
          <a:cs typeface="+mn-cs"/>
        </a:defRPr>
      </a:lvl5pPr>
      <a:lvl6pPr marL="2947063" algn="l" defTabSz="1178824" rtl="0" eaLnBrk="1" latinLnBrk="0" hangingPunct="1">
        <a:defRPr sz="2321" kern="1200">
          <a:solidFill>
            <a:schemeClr val="tx1"/>
          </a:solidFill>
          <a:latin typeface="+mn-lt"/>
          <a:ea typeface="+mn-ea"/>
          <a:cs typeface="+mn-cs"/>
        </a:defRPr>
      </a:lvl6pPr>
      <a:lvl7pPr marL="3536475" algn="l" defTabSz="1178824" rtl="0" eaLnBrk="1" latinLnBrk="0" hangingPunct="1">
        <a:defRPr sz="2321" kern="1200">
          <a:solidFill>
            <a:schemeClr val="tx1"/>
          </a:solidFill>
          <a:latin typeface="+mn-lt"/>
          <a:ea typeface="+mn-ea"/>
          <a:cs typeface="+mn-cs"/>
        </a:defRPr>
      </a:lvl7pPr>
      <a:lvl8pPr marL="4125887" algn="l" defTabSz="1178824" rtl="0" eaLnBrk="1" latinLnBrk="0" hangingPunct="1">
        <a:defRPr sz="2321" kern="1200">
          <a:solidFill>
            <a:schemeClr val="tx1"/>
          </a:solidFill>
          <a:latin typeface="+mn-lt"/>
          <a:ea typeface="+mn-ea"/>
          <a:cs typeface="+mn-cs"/>
        </a:defRPr>
      </a:lvl8pPr>
      <a:lvl9pPr marL="4715299" algn="l" defTabSz="1178824" rtl="0" eaLnBrk="1" latinLnBrk="0" hangingPunct="1">
        <a:defRPr sz="23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113" y="301625"/>
            <a:ext cx="6505575" cy="1093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113" y="1506538"/>
            <a:ext cx="6505575" cy="3589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113" y="5243513"/>
            <a:ext cx="1697037" cy="30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5A2AC-D0C7-4AA6-961B-8D7D12E46748}" type="datetimeFigureOut">
              <a:rPr lang="en-NZ" smtClean="0"/>
              <a:t>18/07/2018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8725" y="5243513"/>
            <a:ext cx="2546350" cy="30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7650" y="5243513"/>
            <a:ext cx="1697038" cy="30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949EA-F71D-492D-ABD6-CDD239D52C5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2552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543800" cy="571500"/>
          </a:xfrm>
          <a:prstGeom prst="rect">
            <a:avLst/>
          </a:prstGeom>
          <a:solidFill>
            <a:srgbClr val="0051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36" dirty="0"/>
          </a:p>
        </p:txBody>
      </p:sp>
      <p:sp>
        <p:nvSpPr>
          <p:cNvPr id="4" name="Chevron 3"/>
          <p:cNvSpPr/>
          <p:nvPr userDrawn="1"/>
        </p:nvSpPr>
        <p:spPr>
          <a:xfrm>
            <a:off x="150495" y="0"/>
            <a:ext cx="251460" cy="571500"/>
          </a:xfrm>
          <a:prstGeom prst="chevron">
            <a:avLst>
              <a:gd name="adj" fmla="val 48552"/>
            </a:avLst>
          </a:prstGeom>
          <a:solidFill>
            <a:srgbClr val="D3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15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71504"/>
            <a:ext cx="7543800" cy="47625"/>
          </a:xfrm>
          <a:prstGeom prst="rect">
            <a:avLst/>
          </a:prstGeom>
          <a:solidFill>
            <a:srgbClr val="D3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36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-165021" y="1268192"/>
            <a:ext cx="471489" cy="4324995"/>
            <a:chOff x="-200026" y="1342077"/>
            <a:chExt cx="571502" cy="4324995"/>
          </a:xfrm>
        </p:grpSpPr>
        <p:grpSp>
          <p:nvGrpSpPr>
            <p:cNvPr id="28" name="Group 27"/>
            <p:cNvGrpSpPr/>
            <p:nvPr userDrawn="1"/>
          </p:nvGrpSpPr>
          <p:grpSpPr>
            <a:xfrm>
              <a:off x="-200024" y="1699095"/>
              <a:ext cx="571500" cy="3967977"/>
              <a:chOff x="-200024" y="1699095"/>
              <a:chExt cx="571500" cy="3967977"/>
            </a:xfrm>
          </p:grpSpPr>
          <p:sp>
            <p:nvSpPr>
              <p:cNvPr id="29" name="Chevron 28"/>
              <p:cNvSpPr/>
              <p:nvPr userDrawn="1"/>
            </p:nvSpPr>
            <p:spPr>
              <a:xfrm rot="16200000">
                <a:off x="-93263" y="4841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Chevron 29"/>
              <p:cNvSpPr/>
              <p:nvPr userDrawn="1"/>
            </p:nvSpPr>
            <p:spPr>
              <a:xfrm rot="16200000">
                <a:off x="-93263" y="4480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Chevron 30"/>
              <p:cNvSpPr/>
              <p:nvPr userDrawn="1"/>
            </p:nvSpPr>
            <p:spPr>
              <a:xfrm rot="16200000">
                <a:off x="-93263" y="4119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Chevron 31"/>
              <p:cNvSpPr/>
              <p:nvPr userDrawn="1"/>
            </p:nvSpPr>
            <p:spPr>
              <a:xfrm rot="16200000">
                <a:off x="-93263" y="3758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Chevron 32"/>
              <p:cNvSpPr/>
              <p:nvPr userDrawn="1"/>
            </p:nvSpPr>
            <p:spPr>
              <a:xfrm rot="16200000">
                <a:off x="-93263" y="3397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Chevron 33"/>
              <p:cNvSpPr/>
              <p:nvPr userDrawn="1"/>
            </p:nvSpPr>
            <p:spPr>
              <a:xfrm rot="16200000">
                <a:off x="-93263" y="3036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Chevron 34"/>
              <p:cNvSpPr/>
              <p:nvPr userDrawn="1"/>
            </p:nvSpPr>
            <p:spPr>
              <a:xfrm rot="16200000">
                <a:off x="-93263" y="2675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Chevron 35"/>
              <p:cNvSpPr/>
              <p:nvPr userDrawn="1"/>
            </p:nvSpPr>
            <p:spPr>
              <a:xfrm rot="16200000">
                <a:off x="-93263" y="2314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Chevron 36"/>
              <p:cNvSpPr/>
              <p:nvPr userDrawn="1"/>
            </p:nvSpPr>
            <p:spPr>
              <a:xfrm rot="16200000">
                <a:off x="-93263" y="1953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Chevron 37"/>
              <p:cNvSpPr/>
              <p:nvPr userDrawn="1"/>
            </p:nvSpPr>
            <p:spPr>
              <a:xfrm rot="16200000">
                <a:off x="-93263" y="1592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Chevron 38"/>
              <p:cNvSpPr/>
              <p:nvPr userDrawn="1"/>
            </p:nvSpPr>
            <p:spPr>
              <a:xfrm rot="16200000">
                <a:off x="-93263" y="5202334"/>
                <a:ext cx="357977" cy="571500"/>
              </a:xfrm>
              <a:prstGeom prst="chevron">
                <a:avLst>
                  <a:gd name="adj" fmla="val 48552"/>
                </a:avLst>
              </a:prstGeom>
              <a:solidFill>
                <a:srgbClr val="D3E9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1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1" name="Chevron 40"/>
            <p:cNvSpPr/>
            <p:nvPr userDrawn="1"/>
          </p:nvSpPr>
          <p:spPr>
            <a:xfrm rot="16200000">
              <a:off x="-93265" y="1235316"/>
              <a:ext cx="357977" cy="571500"/>
            </a:xfrm>
            <a:prstGeom prst="chevron">
              <a:avLst>
                <a:gd name="adj" fmla="val 48552"/>
              </a:avLst>
            </a:prstGeom>
            <a:solidFill>
              <a:srgbClr val="D3E9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15">
                <a:solidFill>
                  <a:schemeClr val="tx1"/>
                </a:solidFill>
              </a:endParaRPr>
            </a:p>
          </p:txBody>
        </p:sp>
      </p:grpSp>
      <p:sp>
        <p:nvSpPr>
          <p:cNvPr id="44" name="Rectangle 43"/>
          <p:cNvSpPr/>
          <p:nvPr userDrawn="1"/>
        </p:nvSpPr>
        <p:spPr>
          <a:xfrm>
            <a:off x="0" y="5619453"/>
            <a:ext cx="7543800" cy="47625"/>
          </a:xfrm>
          <a:prstGeom prst="rect">
            <a:avLst/>
          </a:prstGeom>
          <a:solidFill>
            <a:srgbClr val="0051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36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2318147" cy="571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6800" y="0"/>
            <a:ext cx="6667500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61" r:id="rId2"/>
    <p:sldLayoutId id="2147483759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2242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407" indent="-233407" algn="l" defTabSz="622420" rtl="0" eaLnBrk="1" latinLnBrk="0" hangingPunct="1">
        <a:spcBef>
          <a:spcPts val="0"/>
        </a:spcBef>
        <a:spcAft>
          <a:spcPts val="990"/>
        </a:spcAft>
        <a:buFont typeface="Arial" pitchFamily="34" charset="0"/>
        <a:buChar char="•"/>
        <a:defRPr lang="en-US" sz="2310" kern="1200" smtClean="0">
          <a:solidFill>
            <a:srgbClr val="00519B"/>
          </a:solidFill>
          <a:latin typeface="+mn-lt"/>
          <a:ea typeface="+mn-ea"/>
          <a:cs typeface="+mn-cs"/>
        </a:defRPr>
      </a:lvl1pPr>
      <a:lvl2pPr marL="505717" indent="-194506" algn="l" defTabSz="622420" rtl="0" eaLnBrk="1" latinLnBrk="0" hangingPunct="1">
        <a:spcBef>
          <a:spcPts val="0"/>
        </a:spcBef>
        <a:spcAft>
          <a:spcPts val="990"/>
        </a:spcAft>
        <a:buFont typeface="Arial" pitchFamily="34" charset="0"/>
        <a:buChar char="–"/>
        <a:defRPr lang="en-US" sz="1980" kern="1200" smtClean="0">
          <a:solidFill>
            <a:srgbClr val="00519B"/>
          </a:solidFill>
          <a:latin typeface="+mn-lt"/>
          <a:ea typeface="+mn-ea"/>
          <a:cs typeface="+mn-cs"/>
        </a:defRPr>
      </a:lvl2pPr>
      <a:lvl3pPr marL="778024" indent="-155605" algn="l" defTabSz="622420" rtl="0" eaLnBrk="1" latinLnBrk="0" hangingPunct="1">
        <a:spcBef>
          <a:spcPts val="0"/>
        </a:spcBef>
        <a:spcAft>
          <a:spcPts val="990"/>
        </a:spcAft>
        <a:buFont typeface="Arial" pitchFamily="34" charset="0"/>
        <a:buChar char="•"/>
        <a:defRPr lang="en-US" sz="1320" kern="1200" smtClean="0">
          <a:solidFill>
            <a:srgbClr val="00519B"/>
          </a:solidFill>
          <a:latin typeface="+mn-lt"/>
          <a:ea typeface="+mn-ea"/>
          <a:cs typeface="+mn-cs"/>
        </a:defRPr>
      </a:lvl3pPr>
      <a:lvl4pPr marL="1089235" indent="-155605" algn="l" defTabSz="622420" rtl="0" eaLnBrk="1" latinLnBrk="0" hangingPunct="1">
        <a:spcBef>
          <a:spcPts val="0"/>
        </a:spcBef>
        <a:spcAft>
          <a:spcPts val="990"/>
        </a:spcAft>
        <a:buFont typeface="Arial" pitchFamily="34" charset="0"/>
        <a:buChar char="–"/>
        <a:defRPr lang="en-US" sz="1155" kern="1200" smtClean="0">
          <a:solidFill>
            <a:srgbClr val="00519B"/>
          </a:solidFill>
          <a:latin typeface="+mn-lt"/>
          <a:ea typeface="+mn-ea"/>
          <a:cs typeface="+mn-cs"/>
        </a:defRPr>
      </a:lvl4pPr>
      <a:lvl5pPr marL="1400444" indent="-155605" algn="l" defTabSz="622420" rtl="0" eaLnBrk="1" latinLnBrk="0" hangingPunct="1">
        <a:spcBef>
          <a:spcPts val="0"/>
        </a:spcBef>
        <a:spcAft>
          <a:spcPts val="990"/>
        </a:spcAft>
        <a:buFont typeface="Arial" pitchFamily="34" charset="0"/>
        <a:buChar char="»"/>
        <a:defRPr lang="en-US" sz="1155" kern="1200" smtClean="0">
          <a:solidFill>
            <a:srgbClr val="00519B"/>
          </a:solidFill>
          <a:latin typeface="+mn-lt"/>
          <a:ea typeface="+mn-ea"/>
          <a:cs typeface="+mn-cs"/>
        </a:defRPr>
      </a:lvl5pPr>
      <a:lvl6pPr marL="1711654" indent="-155605" algn="l" defTabSz="622420" rtl="0" eaLnBrk="1" latinLnBrk="0" hangingPunct="1">
        <a:spcBef>
          <a:spcPct val="20000"/>
        </a:spcBef>
        <a:buFont typeface="Arial" pitchFamily="34" charset="0"/>
        <a:buChar char="•"/>
        <a:defRPr sz="1361" kern="1200">
          <a:solidFill>
            <a:schemeClr val="tx1"/>
          </a:solidFill>
          <a:latin typeface="+mn-lt"/>
          <a:ea typeface="+mn-ea"/>
          <a:cs typeface="+mn-cs"/>
        </a:defRPr>
      </a:lvl6pPr>
      <a:lvl7pPr marL="2022863" indent="-155605" algn="l" defTabSz="622420" rtl="0" eaLnBrk="1" latinLnBrk="0" hangingPunct="1">
        <a:spcBef>
          <a:spcPct val="20000"/>
        </a:spcBef>
        <a:buFont typeface="Arial" pitchFamily="34" charset="0"/>
        <a:buChar char="•"/>
        <a:defRPr sz="1361" kern="1200">
          <a:solidFill>
            <a:schemeClr val="tx1"/>
          </a:solidFill>
          <a:latin typeface="+mn-lt"/>
          <a:ea typeface="+mn-ea"/>
          <a:cs typeface="+mn-cs"/>
        </a:defRPr>
      </a:lvl7pPr>
      <a:lvl8pPr marL="2334073" indent="-155605" algn="l" defTabSz="622420" rtl="0" eaLnBrk="1" latinLnBrk="0" hangingPunct="1">
        <a:spcBef>
          <a:spcPct val="20000"/>
        </a:spcBef>
        <a:buFont typeface="Arial" pitchFamily="34" charset="0"/>
        <a:buChar char="•"/>
        <a:defRPr sz="1361" kern="1200">
          <a:solidFill>
            <a:schemeClr val="tx1"/>
          </a:solidFill>
          <a:latin typeface="+mn-lt"/>
          <a:ea typeface="+mn-ea"/>
          <a:cs typeface="+mn-cs"/>
        </a:defRPr>
      </a:lvl8pPr>
      <a:lvl9pPr marL="2645284" indent="-155605" algn="l" defTabSz="622420" rtl="0" eaLnBrk="1" latinLnBrk="0" hangingPunct="1">
        <a:spcBef>
          <a:spcPct val="20000"/>
        </a:spcBef>
        <a:buFont typeface="Arial" pitchFamily="34" charset="0"/>
        <a:buChar char="•"/>
        <a:defRPr sz="13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2420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1pPr>
      <a:lvl2pPr marL="311211" algn="l" defTabSz="622420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2pPr>
      <a:lvl3pPr marL="622420" algn="l" defTabSz="622420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3pPr>
      <a:lvl4pPr marL="933629" algn="l" defTabSz="622420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4pPr>
      <a:lvl5pPr marL="1244839" algn="l" defTabSz="622420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5pPr>
      <a:lvl6pPr marL="1556049" algn="l" defTabSz="622420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6pPr>
      <a:lvl7pPr marL="1867259" algn="l" defTabSz="622420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7pPr>
      <a:lvl8pPr marL="2178468" algn="l" defTabSz="622420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8pPr>
      <a:lvl9pPr marL="2489678" algn="l" defTabSz="622420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288" y="2017713"/>
            <a:ext cx="8559800" cy="4114800"/>
          </a:xfrm>
          <a:prstGeom prst="rect">
            <a:avLst/>
          </a:prstGeom>
        </p:spPr>
        <p:txBody>
          <a:bodyPr/>
          <a:lstStyle/>
          <a:p>
            <a:pPr marL="294707" marR="0" lvl="0" indent="-294707" algn="ctr" defTabSz="1178824" rtl="0" eaLnBrk="1" fontAlgn="auto" latinLnBrk="0" hangingPunct="1">
              <a:lnSpc>
                <a:spcPct val="90000"/>
              </a:lnSpc>
              <a:spcBef>
                <a:spcPts val="1289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NZ" sz="3609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294707" marR="0" lvl="0" indent="-294707" algn="ctr" defTabSz="1178824" rtl="0" eaLnBrk="1" fontAlgn="auto" latinLnBrk="0" hangingPunct="1">
              <a:lnSpc>
                <a:spcPct val="90000"/>
              </a:lnSpc>
              <a:spcBef>
                <a:spcPts val="1289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NZ" sz="3609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91886" y="1080000"/>
            <a:ext cx="7039428" cy="1198743"/>
          </a:xfrm>
        </p:spPr>
        <p:txBody>
          <a:bodyPr/>
          <a:lstStyle/>
          <a:p>
            <a:pPr algn="ctr"/>
            <a:r>
              <a:rPr lang="en-NZ" dirty="0" smtClean="0">
                <a:latin typeface="Comic Sans MS" pitchFamily="66" charset="0"/>
              </a:rPr>
              <a:t>Probationary Constable Workplace Assessment Programme</a:t>
            </a:r>
            <a:br>
              <a:rPr lang="en-NZ" dirty="0" smtClean="0">
                <a:latin typeface="Comic Sans MS" pitchFamily="66" charset="0"/>
              </a:rPr>
            </a:br>
            <a:r>
              <a:rPr lang="en-NZ" dirty="0" smtClean="0">
                <a:latin typeface="Comic Sans MS" pitchFamily="66" charset="0"/>
              </a:rPr>
              <a:t/>
            </a:r>
            <a:br>
              <a:rPr lang="en-NZ" dirty="0" smtClean="0">
                <a:latin typeface="Comic Sans MS" pitchFamily="66" charset="0"/>
              </a:rPr>
            </a:br>
            <a:r>
              <a:rPr lang="en-NZ" dirty="0" smtClean="0">
                <a:latin typeface="Comic Sans MS" pitchFamily="66" charset="0"/>
              </a:rPr>
              <a:t/>
            </a:r>
            <a:br>
              <a:rPr lang="en-NZ" dirty="0" smtClean="0">
                <a:latin typeface="Comic Sans MS" pitchFamily="66" charset="0"/>
              </a:rPr>
            </a:br>
            <a:r>
              <a:rPr lang="en-NZ" dirty="0" smtClean="0">
                <a:latin typeface="Comic Sans MS" pitchFamily="66" charset="0"/>
              </a:rPr>
              <a:t> Field Training Phase</a:t>
            </a:r>
            <a:br>
              <a:rPr lang="en-NZ" dirty="0" smtClean="0">
                <a:latin typeface="Comic Sans MS" pitchFamily="66" charset="0"/>
              </a:rPr>
            </a:br>
            <a:r>
              <a:rPr lang="en-NZ" dirty="0" smtClean="0">
                <a:latin typeface="Comic Sans MS" pitchFamily="66" charset="0"/>
              </a:rPr>
              <a:t/>
            </a:r>
            <a:br>
              <a:rPr lang="en-NZ" dirty="0" smtClean="0">
                <a:latin typeface="Comic Sans MS" pitchFamily="66" charset="0"/>
              </a:rPr>
            </a:br>
            <a:r>
              <a:rPr lang="en-NZ" dirty="0">
                <a:latin typeface="Comic Sans MS" pitchFamily="66" charset="0"/>
              </a:rPr>
              <a:t/>
            </a:r>
            <a:br>
              <a:rPr lang="en-NZ" dirty="0">
                <a:latin typeface="Comic Sans MS" pitchFamily="66" charset="0"/>
              </a:rPr>
            </a:br>
            <a:r>
              <a:rPr lang="en-NZ" sz="2400" dirty="0" smtClean="0">
                <a:latin typeface="Comic Sans MS" pitchFamily="66" charset="0"/>
              </a:rPr>
              <a:t>Alan Richards</a:t>
            </a:r>
          </a:p>
          <a:p>
            <a:pPr algn="ctr" eaLnBrk="1" hangingPunct="1">
              <a:buFont typeface="Wingdings" pitchFamily="2" charset="2"/>
              <a:buNone/>
            </a:pPr>
            <a:endParaRPr lang="en-NZ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latin typeface="Comic Sans MS" pitchFamily="66" charset="0"/>
              </a:rPr>
              <a:t>Workplace Assessors</a:t>
            </a:r>
            <a:endParaRPr lang="en-NZ" dirty="0">
              <a:latin typeface="Comic Sans MS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623918"/>
              </p:ext>
            </p:extLst>
          </p:nvPr>
        </p:nvGraphicFramePr>
        <p:xfrm>
          <a:off x="557760" y="862965"/>
          <a:ext cx="6773795" cy="4204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6401"/>
                <a:gridCol w="4527394"/>
              </a:tblGrid>
              <a:tr h="622935">
                <a:tc>
                  <a:txBody>
                    <a:bodyPr/>
                    <a:lstStyle/>
                    <a:p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Bay of Plenty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Phil Wilkinson</a:t>
                      </a:r>
                    </a:p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S/Sgt Wayne Lambert</a:t>
                      </a:r>
                      <a:endParaRPr lang="en-NZ" sz="18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  <a:tr h="607695">
                <a:tc>
                  <a:txBody>
                    <a:bodyPr/>
                    <a:lstStyle/>
                    <a:p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Eastern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Chris Bunyan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Central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Craig Gorringe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/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Wellington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Sue Johnston</a:t>
                      </a:r>
                    </a:p>
                    <a:p>
                      <a:pPr algn="l"/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??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algn="l"/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Tasman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Craig Barker</a:t>
                      </a:r>
                    </a:p>
                    <a:p>
                      <a:pPr algn="l"/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Brent Cook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algn="l"/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Canterbury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S/Sgt Michael Kingston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algn="l"/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Southern</a:t>
                      </a:r>
                      <a:endParaRPr lang="en-NZ" sz="800" b="1" dirty="0" smtClean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24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Edward Baker</a:t>
                      </a: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78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latin typeface="Comic Sans MS" pitchFamily="66" charset="0"/>
              </a:rPr>
              <a:t>Workplace Assessment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1972" y="884663"/>
            <a:ext cx="7092174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NZ" dirty="0" smtClean="0">
                <a:solidFill>
                  <a:srgbClr val="00519B"/>
                </a:solidFill>
                <a:latin typeface="Comic Sans MS" panose="030F0702030302020204" pitchFamily="66" charset="0"/>
              </a:rPr>
              <a:t>Read the programme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NZ" dirty="0" smtClean="0">
                <a:solidFill>
                  <a:srgbClr val="00519B"/>
                </a:solidFill>
                <a:latin typeface="Comic Sans MS" panose="030F0702030302020204" pitchFamily="66" charset="0"/>
              </a:rPr>
              <a:t>After a couple of months discuss programme with your FTO / Supervisor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NZ" dirty="0" smtClean="0">
                <a:solidFill>
                  <a:srgbClr val="00519B"/>
                </a:solidFill>
                <a:latin typeface="Comic Sans MS" panose="030F0702030302020204" pitchFamily="66" charset="0"/>
              </a:rPr>
              <a:t>Pick a standard and work at it to become competent and collect necessary evidence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NZ" dirty="0" smtClean="0">
                <a:solidFill>
                  <a:srgbClr val="00519B"/>
                </a:solidFill>
                <a:latin typeface="Comic Sans MS" panose="030F0702030302020204" pitchFamily="66" charset="0"/>
              </a:rPr>
              <a:t>Get your FTO / Supervisor sign-off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NZ" dirty="0" smtClean="0">
                <a:solidFill>
                  <a:srgbClr val="00519B"/>
                </a:solidFill>
                <a:latin typeface="Comic Sans MS" panose="030F0702030302020204" pitchFamily="66" charset="0"/>
              </a:rPr>
              <a:t>Make appointment with the District Workplace Assessor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NZ" dirty="0" smtClean="0">
                <a:solidFill>
                  <a:srgbClr val="00519B"/>
                </a:solidFill>
                <a:latin typeface="Comic Sans MS" panose="030F0702030302020204" pitchFamily="66" charset="0"/>
              </a:rPr>
              <a:t>Ensure all evidence is with the Assessor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NZ" dirty="0" smtClean="0">
                <a:solidFill>
                  <a:srgbClr val="00519B"/>
                </a:solidFill>
                <a:latin typeface="Comic Sans MS" panose="030F0702030302020204" pitchFamily="66" charset="0"/>
              </a:rPr>
              <a:t>Study </a:t>
            </a:r>
            <a:r>
              <a:rPr lang="en-NZ" dirty="0">
                <a:solidFill>
                  <a:srgbClr val="00519B"/>
                </a:solidFill>
                <a:latin typeface="Comic Sans MS" panose="030F0702030302020204" pitchFamily="66" charset="0"/>
              </a:rPr>
              <a:t>the material to be questioned </a:t>
            </a:r>
            <a:endParaRPr lang="en-NZ" dirty="0" smtClean="0">
              <a:solidFill>
                <a:srgbClr val="00519B"/>
              </a:solidFill>
              <a:latin typeface="Comic Sans MS" panose="030F0702030302020204" pitchFamily="66" charset="0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NZ" dirty="0" smtClean="0">
                <a:solidFill>
                  <a:srgbClr val="00519B"/>
                </a:solidFill>
                <a:latin typeface="Comic Sans MS" panose="030F0702030302020204" pitchFamily="66" charset="0"/>
              </a:rPr>
              <a:t>Attend the assessment meeting </a:t>
            </a:r>
            <a:endParaRPr lang="en-NZ" dirty="0">
              <a:solidFill>
                <a:srgbClr val="00519B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58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CFIT Phases</a:t>
            </a:r>
            <a:endParaRPr lang="en-NZ" dirty="0"/>
          </a:p>
        </p:txBody>
      </p:sp>
      <p:grpSp>
        <p:nvGrpSpPr>
          <p:cNvPr id="81" name="Group 2"/>
          <p:cNvGrpSpPr>
            <a:grpSpLocks/>
          </p:cNvGrpSpPr>
          <p:nvPr/>
        </p:nvGrpSpPr>
        <p:grpSpPr bwMode="auto">
          <a:xfrm>
            <a:off x="0" y="1051383"/>
            <a:ext cx="7453086" cy="4028617"/>
            <a:chOff x="833" y="2010"/>
            <a:chExt cx="14173" cy="8212"/>
          </a:xfrm>
        </p:grpSpPr>
        <p:sp>
          <p:nvSpPr>
            <p:cNvPr id="82" name="AutoShape 3"/>
            <p:cNvSpPr>
              <a:spLocks noChangeArrowheads="1"/>
            </p:cNvSpPr>
            <p:nvPr/>
          </p:nvSpPr>
          <p:spPr bwMode="auto">
            <a:xfrm>
              <a:off x="833" y="2010"/>
              <a:ext cx="14173" cy="8212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83" name="AutoShape 4"/>
            <p:cNvSpPr>
              <a:spLocks noChangeArrowheads="1"/>
            </p:cNvSpPr>
            <p:nvPr/>
          </p:nvSpPr>
          <p:spPr bwMode="auto">
            <a:xfrm>
              <a:off x="3751" y="2222"/>
              <a:ext cx="8402" cy="590"/>
            </a:xfrm>
            <a:prstGeom prst="flowChartAlternateProcess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NZ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Career Foundation Initial Training (CFIT) Model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84" name="Group 5"/>
            <p:cNvGrpSpPr>
              <a:grpSpLocks/>
            </p:cNvGrpSpPr>
            <p:nvPr/>
          </p:nvGrpSpPr>
          <p:grpSpPr bwMode="auto">
            <a:xfrm>
              <a:off x="928" y="7058"/>
              <a:ext cx="13953" cy="1500"/>
              <a:chOff x="4410" y="5899"/>
              <a:chExt cx="8114" cy="962"/>
            </a:xfrm>
          </p:grpSpPr>
          <p:sp>
            <p:nvSpPr>
              <p:cNvPr id="108" name="AutoShape 6"/>
              <p:cNvSpPr>
                <a:spLocks noChangeArrowheads="1"/>
              </p:cNvSpPr>
              <p:nvPr/>
            </p:nvSpPr>
            <p:spPr bwMode="auto">
              <a:xfrm>
                <a:off x="4410" y="5899"/>
                <a:ext cx="8114" cy="962"/>
              </a:xfrm>
              <a:prstGeom prst="rightArrow">
                <a:avLst>
                  <a:gd name="adj1" fmla="val 53907"/>
                  <a:gd name="adj2" fmla="val 53458"/>
                </a:avLst>
              </a:prstGeom>
              <a:solidFill>
                <a:srgbClr val="C2D69B"/>
              </a:solidFill>
              <a:ln w="9525">
                <a:solidFill>
                  <a:srgbClr val="76923C"/>
                </a:solidFill>
                <a:miter lim="800000"/>
                <a:headEnd/>
                <a:tailEnd/>
              </a:ln>
            </p:spPr>
            <p:txBody>
              <a:bodyPr vert="horz" wrap="square" lIns="36000" tIns="36000" rIns="36000" bIns="36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grpSp>
            <p:nvGrpSpPr>
              <p:cNvPr id="109" name="Group 7"/>
              <p:cNvGrpSpPr>
                <a:grpSpLocks/>
              </p:cNvGrpSpPr>
              <p:nvPr/>
            </p:nvGrpSpPr>
            <p:grpSpPr bwMode="auto">
              <a:xfrm>
                <a:off x="4520" y="6164"/>
                <a:ext cx="7790" cy="402"/>
                <a:chOff x="4520" y="5997"/>
                <a:chExt cx="7790" cy="402"/>
              </a:xfrm>
            </p:grpSpPr>
            <p:sp>
              <p:nvSpPr>
                <p:cNvPr id="110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4520" y="5998"/>
                  <a:ext cx="1039" cy="401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NOVICE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1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6441" y="5997"/>
                  <a:ext cx="1520" cy="400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INTERN/APPRENTICE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1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8643" y="5997"/>
                  <a:ext cx="1528" cy="400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DEVELOPING MASTERY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1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0566" y="5997"/>
                  <a:ext cx="1744" cy="400"/>
                </a:xfrm>
                <a:prstGeom prst="rect">
                  <a:avLst/>
                </a:prstGeom>
                <a:solidFill>
                  <a:srgbClr val="C2D6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MASTERY OF FUNDAMENTALS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</p:grpSp>
        <p:sp>
          <p:nvSpPr>
            <p:cNvPr id="85" name="AutoShape 13"/>
            <p:cNvSpPr>
              <a:spLocks noChangeArrowheads="1"/>
            </p:cNvSpPr>
            <p:nvPr/>
          </p:nvSpPr>
          <p:spPr bwMode="auto">
            <a:xfrm>
              <a:off x="928" y="8733"/>
              <a:ext cx="13953" cy="937"/>
            </a:xfrm>
            <a:prstGeom prst="leftRightArrow">
              <a:avLst>
                <a:gd name="adj1" fmla="val 55444"/>
                <a:gd name="adj2" fmla="val 139650"/>
              </a:avLst>
            </a:prstGeom>
            <a:solidFill>
              <a:srgbClr val="365F9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NZ" sz="9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lang="en-NZ" sz="200" dirty="0" smtClean="0">
                <a:latin typeface="Arial Narrow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NZ" sz="9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Based on best practice evidence and training literature; Evidence in Constables Job Analysis, CERNO Review, </a:t>
              </a:r>
              <a:r>
                <a:rPr kumimoji="0" lang="en-NZ" sz="9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Trappitt</a:t>
              </a:r>
              <a:r>
                <a:rPr kumimoji="0" lang="en-NZ" sz="9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 Report, </a:t>
              </a:r>
              <a:r>
                <a:rPr kumimoji="0" lang="en-NZ" sz="9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Alington</a:t>
              </a:r>
              <a:r>
                <a:rPr kumimoji="0" lang="en-NZ" sz="9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 Report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86" name="Group 14"/>
            <p:cNvGrpSpPr>
              <a:grpSpLocks/>
            </p:cNvGrpSpPr>
            <p:nvPr/>
          </p:nvGrpSpPr>
          <p:grpSpPr bwMode="auto">
            <a:xfrm>
              <a:off x="928" y="3727"/>
              <a:ext cx="13903" cy="3350"/>
              <a:chOff x="4320" y="3352"/>
              <a:chExt cx="8317" cy="2150"/>
            </a:xfrm>
          </p:grpSpPr>
          <p:grpSp>
            <p:nvGrpSpPr>
              <p:cNvPr id="87" name="Group 15"/>
              <p:cNvGrpSpPr>
                <a:grpSpLocks/>
              </p:cNvGrpSpPr>
              <p:nvPr/>
            </p:nvGrpSpPr>
            <p:grpSpPr bwMode="auto">
              <a:xfrm>
                <a:off x="5885" y="3383"/>
                <a:ext cx="2033" cy="2119"/>
                <a:chOff x="5993" y="3383"/>
                <a:chExt cx="2138" cy="2119"/>
              </a:xfrm>
            </p:grpSpPr>
            <p:grpSp>
              <p:nvGrpSpPr>
                <p:cNvPr id="102" name="Group 16"/>
                <p:cNvGrpSpPr>
                  <a:grpSpLocks/>
                </p:cNvGrpSpPr>
                <p:nvPr/>
              </p:nvGrpSpPr>
              <p:grpSpPr bwMode="auto">
                <a:xfrm>
                  <a:off x="5993" y="4069"/>
                  <a:ext cx="2137" cy="1092"/>
                  <a:chOff x="5996" y="4271"/>
                  <a:chExt cx="2137" cy="1092"/>
                </a:xfrm>
              </p:grpSpPr>
              <p:sp>
                <p:nvSpPr>
                  <p:cNvPr id="106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46" y="4271"/>
                    <a:ext cx="1187" cy="1092"/>
                  </a:xfrm>
                  <a:prstGeom prst="rect">
                    <a:avLst/>
                  </a:prstGeom>
                  <a:solidFill>
                    <a:srgbClr val="B8CCE4"/>
                  </a:solidFill>
                  <a:ln w="9525">
                    <a:solidFill>
                      <a:srgbClr val="0070C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36000" tIns="36000" rIns="36000" bIns="3600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N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rPr>
                      <a:t>Experiential Learning;  Simulations; Practical Assessments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107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996" y="4271"/>
                    <a:ext cx="950" cy="1092"/>
                  </a:xfrm>
                  <a:prstGeom prst="rect">
                    <a:avLst/>
                  </a:prstGeom>
                  <a:solidFill>
                    <a:srgbClr val="B8CCE4"/>
                  </a:solidFill>
                  <a:ln w="9525">
                    <a:solidFill>
                      <a:srgbClr val="0070C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36000" tIns="180000" rIns="36000" bIns="36000" numCol="1" anchor="b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NZ" sz="11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endParaRPr>
                  </a:p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N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rPr>
                      <a:t>Applied Learning &amp; Staff Safety Defensive Tactics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03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5993" y="3725"/>
                  <a:ext cx="2137" cy="292"/>
                </a:xfrm>
                <a:prstGeom prst="rect">
                  <a:avLst/>
                </a:prstGeom>
                <a:solidFill>
                  <a:srgbClr val="B8CCE4"/>
                </a:solidFill>
                <a:ln w="9525">
                  <a:solidFill>
                    <a:srgbClr val="0070C0"/>
                  </a:solidFill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RNZPC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04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5993" y="3383"/>
                  <a:ext cx="2138" cy="291"/>
                </a:xfrm>
                <a:prstGeom prst="rect">
                  <a:avLst/>
                </a:prstGeom>
                <a:solidFill>
                  <a:srgbClr val="B8CCE4"/>
                </a:solidFill>
                <a:ln w="9525">
                  <a:solidFill>
                    <a:srgbClr val="0070C0"/>
                  </a:solidFill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INDUCTION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05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5993" y="5212"/>
                  <a:ext cx="2138" cy="290"/>
                </a:xfrm>
                <a:prstGeom prst="rect">
                  <a:avLst/>
                </a:prstGeom>
                <a:solidFill>
                  <a:srgbClr val="B8CCE4"/>
                </a:solidFill>
                <a:ln w="9525">
                  <a:solidFill>
                    <a:srgbClr val="0070C0"/>
                  </a:solidFill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16 weeks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88" name="Group 22"/>
              <p:cNvGrpSpPr>
                <a:grpSpLocks/>
              </p:cNvGrpSpPr>
              <p:nvPr/>
            </p:nvGrpSpPr>
            <p:grpSpPr bwMode="auto">
              <a:xfrm>
                <a:off x="8263" y="3393"/>
                <a:ext cx="4374" cy="2109"/>
                <a:chOff x="8183" y="3393"/>
                <a:chExt cx="4534" cy="2108"/>
              </a:xfrm>
            </p:grpSpPr>
            <p:sp>
              <p:nvSpPr>
                <p:cNvPr id="96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8183" y="3724"/>
                  <a:ext cx="4534" cy="283"/>
                </a:xfrm>
                <a:prstGeom prst="rect">
                  <a:avLst/>
                </a:prstGeom>
                <a:solidFill>
                  <a:srgbClr val="95B3D7"/>
                </a:solidFill>
                <a:ln w="9525">
                  <a:solidFill>
                    <a:srgbClr val="0070C0"/>
                  </a:solidFill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District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grpSp>
              <p:nvGrpSpPr>
                <p:cNvPr id="97" name="Group 24"/>
                <p:cNvGrpSpPr>
                  <a:grpSpLocks/>
                </p:cNvGrpSpPr>
                <p:nvPr/>
              </p:nvGrpSpPr>
              <p:grpSpPr bwMode="auto">
                <a:xfrm>
                  <a:off x="8184" y="4058"/>
                  <a:ext cx="4530" cy="1100"/>
                  <a:chOff x="8197" y="4260"/>
                  <a:chExt cx="4516" cy="1100"/>
                </a:xfrm>
              </p:grpSpPr>
              <p:sp>
                <p:nvSpPr>
                  <p:cNvPr id="100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197" y="4260"/>
                    <a:ext cx="642" cy="1092"/>
                  </a:xfrm>
                  <a:prstGeom prst="rect">
                    <a:avLst/>
                  </a:prstGeom>
                  <a:solidFill>
                    <a:srgbClr val="95B3D7"/>
                  </a:solidFill>
                  <a:ln w="9525">
                    <a:solidFill>
                      <a:srgbClr val="0070C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36000" tIns="36000" rIns="36000" bIns="3600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N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rPr>
                      <a:t>Field Training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101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876" y="4268"/>
                    <a:ext cx="3837" cy="1092"/>
                  </a:xfrm>
                  <a:prstGeom prst="rect">
                    <a:avLst/>
                  </a:prstGeom>
                  <a:solidFill>
                    <a:srgbClr val="95B3D7"/>
                  </a:solidFill>
                  <a:ln w="9525">
                    <a:solidFill>
                      <a:srgbClr val="0070C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36000" tIns="36000" rIns="36000" bIns="3600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N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rPr>
                      <a:t>Completion of Workplace Standards 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8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8183" y="3393"/>
                  <a:ext cx="4531" cy="271"/>
                </a:xfrm>
                <a:prstGeom prst="rect">
                  <a:avLst/>
                </a:prstGeom>
                <a:solidFill>
                  <a:srgbClr val="95B3D7"/>
                </a:solidFill>
                <a:ln w="9525">
                  <a:solidFill>
                    <a:srgbClr val="0070C0"/>
                  </a:solidFill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WORKPLACE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99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8183" y="5221"/>
                  <a:ext cx="4531" cy="280"/>
                </a:xfrm>
                <a:prstGeom prst="rect">
                  <a:avLst/>
                </a:prstGeom>
                <a:solidFill>
                  <a:srgbClr val="95B3D7"/>
                </a:solidFill>
                <a:ln w="9525">
                  <a:solidFill>
                    <a:srgbClr val="0070C0"/>
                  </a:solidFill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t" anchorCtr="0" compatLnSpc="1">
                  <a:prstTxWarp prst="textNoShape">
                    <a:avLst/>
                  </a:prstTxWarp>
                </a:bodyPr>
                <a:lstStyle/>
                <a:p>
                  <a:pPr lvl="0" eaLnBrk="1" hangingPunct="1">
                    <a:spcAft>
                      <a:spcPts val="1000"/>
                    </a:spcAft>
                  </a:pPr>
                  <a:r>
                    <a:rPr kumimoji="0" lang="en-NZ" sz="11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 4 weeks                                                 2 </a:t>
                  </a:r>
                  <a:r>
                    <a:rPr lang="en-NZ" sz="1100" dirty="0" smtClean="0">
                      <a:latin typeface="Arial Narrow" pitchFamily="34" charset="0"/>
                    </a:rPr>
                    <a:t>years</a:t>
                  </a:r>
                  <a:r>
                    <a:rPr kumimoji="0" lang="en-NZ" sz="11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		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89" name="Group 29"/>
              <p:cNvGrpSpPr>
                <a:grpSpLocks/>
              </p:cNvGrpSpPr>
              <p:nvPr/>
            </p:nvGrpSpPr>
            <p:grpSpPr bwMode="auto">
              <a:xfrm>
                <a:off x="4320" y="3383"/>
                <a:ext cx="1219" cy="2119"/>
                <a:chOff x="4410" y="3586"/>
                <a:chExt cx="1120" cy="2118"/>
              </a:xfrm>
            </p:grpSpPr>
            <p:sp>
              <p:nvSpPr>
                <p:cNvPr id="92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4410" y="4271"/>
                  <a:ext cx="1120" cy="1092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70C0"/>
                  </a:solidFill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112713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Pre-Course  Education  &amp; Assessment</a:t>
                  </a:r>
                  <a:endPara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93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4410" y="3928"/>
                  <a:ext cx="1120" cy="292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70C0"/>
                  </a:solidFill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112713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Distance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94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4410" y="3586"/>
                  <a:ext cx="1120" cy="291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70C0"/>
                  </a:solidFill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112713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FOUNDATION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95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4410" y="5414"/>
                  <a:ext cx="1120" cy="290"/>
                </a:xfrm>
                <a:prstGeom prst="rect">
                  <a:avLst/>
                </a:prstGeom>
                <a:solidFill>
                  <a:srgbClr val="DBE5F1"/>
                </a:solidFill>
                <a:ln w="9525">
                  <a:solidFill>
                    <a:srgbClr val="0070C0"/>
                  </a:solidFill>
                  <a:miter lim="800000"/>
                  <a:headEnd/>
                  <a:tailEnd/>
                </a:ln>
              </p:spPr>
              <p:txBody>
                <a:bodyPr vert="horz" wrap="square" lIns="36000" tIns="36000" rIns="36000" bIns="3600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112713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NZ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12 weeks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90" name="Text Box 34"/>
              <p:cNvSpPr txBox="1">
                <a:spLocks noChangeArrowheads="1"/>
              </p:cNvSpPr>
              <p:nvPr/>
            </p:nvSpPr>
            <p:spPr bwMode="auto">
              <a:xfrm>
                <a:off x="5575" y="3383"/>
                <a:ext cx="273" cy="2111"/>
              </a:xfrm>
              <a:prstGeom prst="rect">
                <a:avLst/>
              </a:prstGeom>
              <a:solidFill>
                <a:srgbClr val="FBD4B4"/>
              </a:solidFill>
              <a:ln w="9525">
                <a:solidFill>
                  <a:srgbClr val="F79646"/>
                </a:solidFill>
                <a:miter lim="800000"/>
                <a:headEnd/>
                <a:tailEnd/>
              </a:ln>
            </p:spPr>
            <p:txBody>
              <a:bodyPr vert="vert270" wrap="square" lIns="36000" tIns="36000" rIns="36000" bIns="3600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NZ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Narrow" pitchFamily="34" charset="0"/>
                  </a:rPr>
                  <a:t>Satisfies Entry Requirements</a:t>
                </a: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91" name="Text Box 41"/>
              <p:cNvSpPr txBox="1">
                <a:spLocks noChangeArrowheads="1"/>
              </p:cNvSpPr>
              <p:nvPr/>
            </p:nvSpPr>
            <p:spPr bwMode="auto">
              <a:xfrm>
                <a:off x="7954" y="3352"/>
                <a:ext cx="274" cy="2111"/>
              </a:xfrm>
              <a:prstGeom prst="rect">
                <a:avLst/>
              </a:prstGeom>
              <a:solidFill>
                <a:srgbClr val="FBD4B4"/>
              </a:solidFill>
              <a:ln w="9525">
                <a:solidFill>
                  <a:srgbClr val="F79646"/>
                </a:solidFill>
                <a:miter lim="800000"/>
                <a:headEnd/>
                <a:tailEnd/>
              </a:ln>
            </p:spPr>
            <p:txBody>
              <a:bodyPr vert="vert270" wrap="square" lIns="36000" tIns="36000" rIns="36000" bIns="3600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NZ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Narrow" pitchFamily="34" charset="0"/>
                  </a:rPr>
                  <a:t>S</a:t>
                </a:r>
                <a:r>
                  <a:rPr kumimoji="0" lang="en-NZ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Narrow" pitchFamily="34" charset="0"/>
                  </a:rPr>
                  <a:t>atisfies Attestation Requirements</a:t>
                </a: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  <p:sp>
        <p:nvSpPr>
          <p:cNvPr id="3" name="Oval 2"/>
          <p:cNvSpPr/>
          <p:nvPr/>
        </p:nvSpPr>
        <p:spPr>
          <a:xfrm>
            <a:off x="3450117" y="2218142"/>
            <a:ext cx="741076" cy="1104864"/>
          </a:xfrm>
          <a:prstGeom prst="ellipse">
            <a:avLst/>
          </a:prstGeom>
          <a:noFill/>
          <a:ln w="28575">
            <a:solidFill>
              <a:srgbClr val="E200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4" name="Oval 113"/>
          <p:cNvSpPr/>
          <p:nvPr/>
        </p:nvSpPr>
        <p:spPr>
          <a:xfrm>
            <a:off x="4715654" y="2370542"/>
            <a:ext cx="2212970" cy="963886"/>
          </a:xfrm>
          <a:prstGeom prst="ellipse">
            <a:avLst/>
          </a:prstGeom>
          <a:noFill/>
          <a:ln w="28575">
            <a:solidFill>
              <a:srgbClr val="E200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6551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latin typeface="Comic Sans MS" pitchFamily="66" charset="0"/>
              </a:rPr>
              <a:t>FTU    versus    FTO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95288" y="1458686"/>
            <a:ext cx="6513512" cy="449126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2800" b="0" i="0" u="none" strike="noStrike" kern="1200" cap="none" spc="0" normalizeH="0" baseline="0" noProof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Two different styles of supervision</a:t>
            </a:r>
          </a:p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NZ" sz="900" b="0" i="0" u="none" strike="noStrike" kern="1200" cap="none" spc="0" normalizeH="0" baseline="0" noProof="0" smtClean="0">
              <a:ln>
                <a:noFill/>
              </a:ln>
              <a:solidFill>
                <a:srgbClr val="00519B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514350" marR="0" lvl="0" indent="-51435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NZ" sz="2800" b="0" i="0" u="none" strike="noStrike" kern="1200" cap="none" spc="0" normalizeH="0" baseline="0" noProof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 Field Training Unit structure</a:t>
            </a:r>
          </a:p>
          <a:p>
            <a:pPr marL="514350" marR="0" lvl="0" indent="-51435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NZ" sz="900" b="0" i="0" u="none" strike="noStrike" kern="1200" cap="none" spc="0" normalizeH="0" baseline="0" noProof="0" smtClean="0">
              <a:ln>
                <a:noFill/>
              </a:ln>
              <a:solidFill>
                <a:srgbClr val="00519B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514350" marR="0" lvl="0" indent="-51435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NZ" sz="2800" b="0" i="0" u="none" strike="noStrike" kern="1200" cap="none" spc="0" normalizeH="0" baseline="0" noProof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 Field Training Officer structure</a:t>
            </a:r>
          </a:p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2310" b="0" i="0" u="none" strike="noStrike" kern="1200" cap="none" spc="0" normalizeH="0" baseline="0" noProof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 </a:t>
            </a:r>
            <a:endParaRPr kumimoji="0" lang="en-NZ" sz="2310" b="0" i="0" u="none" strike="noStrike" kern="1200" cap="none" spc="0" normalizeH="0" baseline="0" noProof="0" dirty="0" smtClean="0">
              <a:ln>
                <a:noFill/>
              </a:ln>
              <a:solidFill>
                <a:srgbClr val="00519B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55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latin typeface="Comic Sans MS" pitchFamily="66" charset="0"/>
              </a:rPr>
              <a:t>Structure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288" y="921657"/>
            <a:ext cx="6919912" cy="502829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622420" rtl="0" eaLnBrk="1" fontAlgn="auto" latinLnBrk="0" hangingPunct="1"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This is the recommended structure for the field training programme:</a:t>
            </a:r>
          </a:p>
          <a:p>
            <a:pPr marL="0" marR="0" lvl="0" indent="0" algn="l" defTabSz="622420" rtl="0" eaLnBrk="1" fontAlgn="auto" latinLnBrk="0" hangingPunct="1"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NZ" sz="800" b="0" i="0" u="none" strike="noStrike" kern="1200" cap="none" spc="0" normalizeH="0" baseline="0" noProof="0" dirty="0" smtClean="0">
              <a:ln>
                <a:noFill/>
              </a:ln>
              <a:solidFill>
                <a:srgbClr val="00519B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Week One         Induction and Road Policing</a:t>
            </a:r>
          </a:p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Week Two         Road Policing</a:t>
            </a:r>
          </a:p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Week Three      Response Policing</a:t>
            </a:r>
          </a:p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Week Four        Response Policing</a:t>
            </a:r>
            <a:r>
              <a:rPr kumimoji="0" lang="en-NZ" sz="231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655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latin typeface="Comic Sans MS" pitchFamily="66" charset="0"/>
              </a:rPr>
              <a:t>Call Signs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1543" y="1161325"/>
            <a:ext cx="676365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Each</a:t>
            </a:r>
            <a:r>
              <a:rPr lang="en-NZ" sz="2400" spc="-1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training 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patrol will have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a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unique call</a:t>
            </a:r>
            <a:r>
              <a:rPr lang="en-NZ" sz="2400" spc="-1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sign. 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NZ" sz="800" spc="-5" dirty="0" smtClean="0">
              <a:solidFill>
                <a:srgbClr val="00519B"/>
              </a:solidFill>
              <a:latin typeface="Comic Sans MS" pitchFamily="66" charset="0"/>
              <a:ea typeface="Times New Roman"/>
              <a:cs typeface="Calibri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NZ" sz="800" spc="-5" dirty="0" smtClean="0">
              <a:solidFill>
                <a:srgbClr val="00519B"/>
              </a:solidFill>
              <a:latin typeface="Comic Sans MS" pitchFamily="66" charset="0"/>
              <a:ea typeface="Times New Roman"/>
              <a:cs typeface="Calibri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NZ" sz="800" spc="-5" dirty="0" smtClean="0">
              <a:solidFill>
                <a:srgbClr val="00519B"/>
              </a:solidFill>
              <a:latin typeface="Comic Sans MS" pitchFamily="66" charset="0"/>
              <a:ea typeface="Times New Roman"/>
              <a:cs typeface="Calibri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They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will</a:t>
            </a:r>
            <a:r>
              <a:rPr lang="en-NZ" sz="2400" spc="-1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take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jobs</a:t>
            </a:r>
            <a:r>
              <a:rPr lang="en-NZ" sz="2400" spc="-1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from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response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units</a:t>
            </a:r>
            <a:r>
              <a:rPr lang="en-NZ" sz="2400" spc="-1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as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training</a:t>
            </a:r>
            <a:r>
              <a:rPr lang="en-NZ" sz="2400" spc="11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opportunities</a:t>
            </a:r>
            <a:r>
              <a:rPr lang="en-NZ" sz="2400" spc="-1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are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identified.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NZ" sz="800" spc="-5" dirty="0" smtClean="0">
              <a:solidFill>
                <a:srgbClr val="00519B"/>
              </a:solidFill>
              <a:latin typeface="Comic Sans MS" pitchFamily="66" charset="0"/>
              <a:ea typeface="Times New Roman"/>
              <a:cs typeface="Calibri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NZ" sz="800" spc="-5" dirty="0" smtClean="0">
              <a:solidFill>
                <a:srgbClr val="00519B"/>
              </a:solidFill>
              <a:latin typeface="Comic Sans MS" pitchFamily="66" charset="0"/>
              <a:ea typeface="Times New Roman"/>
              <a:cs typeface="Calibri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NZ" sz="800" spc="-5" dirty="0" smtClean="0">
              <a:solidFill>
                <a:srgbClr val="00519B"/>
              </a:solidFill>
              <a:latin typeface="Comic Sans MS" pitchFamily="66" charset="0"/>
              <a:ea typeface="Times New Roman"/>
              <a:cs typeface="Calibri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This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call 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sign</a:t>
            </a:r>
            <a:r>
              <a:rPr lang="en-NZ" sz="2400" spc="-1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will</a:t>
            </a:r>
            <a:r>
              <a:rPr lang="en-NZ" sz="2400" spc="-1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be</a:t>
            </a:r>
            <a:r>
              <a:rPr lang="en-NZ" sz="2400" spc="2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the</a:t>
            </a:r>
            <a:r>
              <a:rPr lang="en-NZ" sz="2400" spc="-1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designated</a:t>
            </a:r>
            <a:r>
              <a:rPr lang="en-NZ" sz="2400" spc="-1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training</a:t>
            </a:r>
            <a:r>
              <a:rPr lang="en-NZ" sz="2400" spc="-1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‘Q’</a:t>
            </a:r>
            <a:r>
              <a:rPr lang="en-NZ" sz="2400" spc="-1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spc="-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unit</a:t>
            </a:r>
            <a:r>
              <a:rPr lang="en-NZ" sz="2400" spc="-1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type,</a:t>
            </a:r>
            <a:r>
              <a:rPr lang="en-NZ" sz="2400" spc="-2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e.g.</a:t>
            </a:r>
            <a:r>
              <a:rPr lang="en-NZ" sz="2400" spc="-2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r>
              <a:rPr lang="en-NZ" sz="2400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AKQ1.</a:t>
            </a:r>
            <a:r>
              <a:rPr lang="en-NZ" sz="2400" spc="-15" dirty="0" smtClean="0">
                <a:solidFill>
                  <a:srgbClr val="00519B"/>
                </a:solidFill>
                <a:latin typeface="Comic Sans MS" pitchFamily="66" charset="0"/>
                <a:ea typeface="Times New Roman"/>
                <a:cs typeface="Calibri"/>
              </a:rPr>
              <a:t> </a:t>
            </a:r>
            <a:endParaRPr lang="en-NZ" sz="2400" dirty="0" smtClean="0">
              <a:solidFill>
                <a:srgbClr val="00519B"/>
              </a:solidFill>
              <a:latin typeface="Comic Sans MS" pitchFamily="66" charset="0"/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55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latin typeface="Comic Sans MS" pitchFamily="66" charset="0"/>
              </a:rPr>
              <a:t>Job Attendance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288" y="907845"/>
            <a:ext cx="6825569" cy="360609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These units are not a deployable resource</a:t>
            </a: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</a:t>
            </a:r>
          </a:p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NZ" sz="900" b="0" i="0" u="none" strike="noStrike" kern="1200" cap="none" spc="0" normalizeH="0" baseline="0" noProof="0" dirty="0" smtClean="0">
              <a:ln>
                <a:noFill/>
              </a:ln>
              <a:solidFill>
                <a:srgbClr val="00519B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Will not be tasked and will only attend jobs they select.</a:t>
            </a:r>
          </a:p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NZ" sz="900" b="0" i="0" u="none" strike="noStrike" kern="1200" cap="none" spc="0" normalizeH="0" baseline="0" noProof="0" dirty="0" smtClean="0">
              <a:ln>
                <a:noFill/>
              </a:ln>
              <a:solidFill>
                <a:srgbClr val="00519B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Allows the Probationary Constables to complete their learning objectives thoroughly</a:t>
            </a:r>
          </a:p>
          <a:p>
            <a:pPr marL="0" marR="0" lvl="0" indent="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NZ" sz="2310" b="0" i="0" u="none" strike="noStrike" kern="1200" cap="none" spc="0" normalizeH="0" baseline="0" noProof="0" dirty="0" smtClean="0">
              <a:ln>
                <a:noFill/>
              </a:ln>
              <a:solidFill>
                <a:srgbClr val="00519B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55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latin typeface="Comic Sans MS" pitchFamily="66" charset="0"/>
              </a:rPr>
              <a:t>FTO Responsibilities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288" y="779029"/>
            <a:ext cx="6665912" cy="4608512"/>
          </a:xfrm>
          <a:prstGeom prst="rect">
            <a:avLst/>
          </a:prstGeom>
        </p:spPr>
        <p:txBody>
          <a:bodyPr/>
          <a:lstStyle/>
          <a:p>
            <a:pPr marL="180975" marR="0" lvl="0" indent="-180975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The FTO is expected to:</a:t>
            </a:r>
          </a:p>
          <a:p>
            <a:pPr marL="180975" marR="0" lvl="0" indent="-180975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 </a:t>
            </a:r>
          </a:p>
          <a:p>
            <a:pPr marL="355600" marR="0" lvl="0" indent="-35560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Coach and show the Probationary Constable ‘what good looks like’. </a:t>
            </a:r>
          </a:p>
          <a:p>
            <a:pPr marL="355600" marR="0" lvl="0" indent="-35560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NZ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 </a:t>
            </a:r>
          </a:p>
          <a:p>
            <a:pPr marL="355600" marR="0" lvl="0" indent="-35560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Ensure the core standards of this phase of training are carried out in line </a:t>
            </a: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with Police </a:t>
            </a: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Core Values.</a:t>
            </a:r>
          </a:p>
          <a:p>
            <a:pPr marL="355600" marR="0" lvl="0" indent="-35560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NZ" sz="900" b="0" i="0" u="none" strike="noStrike" kern="1200" cap="none" spc="0" normalizeH="0" baseline="0" noProof="0" dirty="0" smtClean="0">
              <a:ln>
                <a:noFill/>
              </a:ln>
              <a:solidFill>
                <a:srgbClr val="00519B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55600" marR="0" lvl="0" indent="-35560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Ensure the Probationary Constable is exposed to a full list of core tasks</a:t>
            </a:r>
          </a:p>
          <a:p>
            <a:pPr marL="355600" marR="0" lvl="0" indent="-35560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NZ" sz="900" b="0" i="0" u="none" strike="noStrike" kern="1200" cap="none" spc="0" normalizeH="0" baseline="0" noProof="0" dirty="0" smtClean="0">
              <a:ln>
                <a:noFill/>
              </a:ln>
              <a:solidFill>
                <a:srgbClr val="00519B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55600" marR="0" lvl="0" indent="-355600" algn="l" defTabSz="6224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19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Complete weekly reports on the Probationary Constable</a:t>
            </a:r>
          </a:p>
        </p:txBody>
      </p:sp>
    </p:spTree>
    <p:extLst>
      <p:ext uri="{BB962C8B-B14F-4D97-AF65-F5344CB8AC3E}">
        <p14:creationId xmlns:p14="http://schemas.microsoft.com/office/powerpoint/2010/main" val="16655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latin typeface="Comic Sans MS" pitchFamily="66" charset="0"/>
              </a:rPr>
              <a:t>Questions</a:t>
            </a:r>
            <a:endParaRPr lang="en-NZ" dirty="0">
              <a:latin typeface="Comic Sans MS" pitchFamily="66" charset="0"/>
            </a:endParaRPr>
          </a:p>
        </p:txBody>
      </p:sp>
      <p:pic>
        <p:nvPicPr>
          <p:cNvPr id="4" name="Picture 2" descr="http://www.terry.ubc.ca/wp-content/uploads/students_hands_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935706" y="710065"/>
            <a:ext cx="5944053" cy="4557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55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latin typeface="Comic Sans MS" pitchFamily="66" charset="0"/>
              </a:rPr>
              <a:t>Workplace Assessors</a:t>
            </a:r>
            <a:endParaRPr lang="en-NZ" dirty="0">
              <a:latin typeface="Comic Sans MS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362712"/>
              </p:ext>
            </p:extLst>
          </p:nvPr>
        </p:nvGraphicFramePr>
        <p:xfrm>
          <a:off x="496799" y="748665"/>
          <a:ext cx="6773795" cy="4486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6401"/>
                <a:gridCol w="4527394"/>
              </a:tblGrid>
              <a:tr h="508635">
                <a:tc>
                  <a:txBody>
                    <a:bodyPr/>
                    <a:lstStyle/>
                    <a:p>
                      <a:r>
                        <a:rPr lang="en-NZ" sz="2000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Northland</a:t>
                      </a:r>
                      <a:endParaRPr lang="en-NZ" sz="2000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Z" sz="1800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Shelly-Ann Hill</a:t>
                      </a:r>
                      <a:endParaRPr lang="en-NZ" sz="1800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Waitemata 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Alan Johnston – NSPC</a:t>
                      </a:r>
                    </a:p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Samantha Morley - Henderson</a:t>
                      </a:r>
                      <a:endParaRPr lang="en-NZ" sz="18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  <a:tr h="1135380">
                <a:tc>
                  <a:txBody>
                    <a:bodyPr/>
                    <a:lstStyle/>
                    <a:p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Auckland City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Tony Novata – Central</a:t>
                      </a:r>
                    </a:p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Const Cherie Nelson – Eastern</a:t>
                      </a:r>
                    </a:p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Ralph Bosma-Western</a:t>
                      </a:r>
                      <a:endParaRPr lang="en-NZ" sz="18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  <a:tr h="1318260">
                <a:tc>
                  <a:txBody>
                    <a:bodyPr/>
                    <a:lstStyle/>
                    <a:p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Counties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Brett Woodmass</a:t>
                      </a:r>
                    </a:p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Ian Davison</a:t>
                      </a:r>
                    </a:p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Debbie Harries</a:t>
                      </a:r>
                    </a:p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Peter Kerr</a:t>
                      </a:r>
                      <a:endParaRPr lang="en-NZ" sz="18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  <a:tr h="800100">
                <a:tc>
                  <a:txBody>
                    <a:bodyPr/>
                    <a:lstStyle/>
                    <a:p>
                      <a:r>
                        <a:rPr lang="en-NZ" sz="20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Waikato</a:t>
                      </a:r>
                      <a:endParaRPr lang="en-NZ" sz="20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Neil Higgs</a:t>
                      </a:r>
                    </a:p>
                    <a:p>
                      <a:r>
                        <a:rPr lang="en-NZ" sz="1800" b="1" dirty="0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Sgt Maree </a:t>
                      </a:r>
                      <a:r>
                        <a:rPr lang="en-NZ" sz="1800" b="1" dirty="0" err="1" smtClean="0">
                          <a:solidFill>
                            <a:srgbClr val="00519B"/>
                          </a:solidFill>
                          <a:latin typeface="Comic Sans MS" panose="030F0702030302020204" pitchFamily="66" charset="0"/>
                        </a:rPr>
                        <a:t>Fouhy</a:t>
                      </a:r>
                      <a:endParaRPr lang="en-NZ" sz="1800" b="1" dirty="0">
                        <a:solidFill>
                          <a:srgbClr val="00519B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D3E9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82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PRESGUID" val="139c24a4-84d8-4d49-8f0e-dfec7bfa92ef"/>
</p:tagLst>
</file>

<file path=ppt/theme/theme1.xml><?xml version="1.0" encoding="utf-8"?>
<a:theme xmlns:a="http://schemas.openxmlformats.org/drawingml/2006/main" name="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FIT classroom PPT template TEMP" id="{C10B5440-EA9B-47BD-8BF2-29C9F0DAB51B}" vid="{B0CD9602-F936-4BA5-8E98-7229C62F29BC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tandard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FIT classroom PPT template TEMP" id="{C10B5440-EA9B-47BD-8BF2-29C9F0DAB51B}" vid="{745C1766-7A3C-43DB-B935-B54D50FB68C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CFIT PCWAP Field Training Phase PowerPoint</Template>
  <TotalTime>1489</TotalTime>
  <Words>386</Words>
  <Application>Microsoft Office PowerPoint</Application>
  <PresentationFormat>Custom</PresentationFormat>
  <Paragraphs>144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ＭＳ Ｐゴシック</vt:lpstr>
      <vt:lpstr>Arial</vt:lpstr>
      <vt:lpstr>Arial Narrow</vt:lpstr>
      <vt:lpstr>Calibri</vt:lpstr>
      <vt:lpstr>Calibri Light</vt:lpstr>
      <vt:lpstr>Comic Sans MS</vt:lpstr>
      <vt:lpstr>Times New Roman</vt:lpstr>
      <vt:lpstr>Wingdings</vt:lpstr>
      <vt:lpstr>Title</vt:lpstr>
      <vt:lpstr>Custom Design</vt:lpstr>
      <vt:lpstr>Standard slide</vt:lpstr>
      <vt:lpstr>Probationary Constable Workplace Assessment Programme    Field Training Phase   Alan Richards </vt:lpstr>
      <vt:lpstr>CFIT Phases</vt:lpstr>
      <vt:lpstr>FTU    versus    FTO</vt:lpstr>
      <vt:lpstr>Structure</vt:lpstr>
      <vt:lpstr>Call Signs</vt:lpstr>
      <vt:lpstr>Job Attendance</vt:lpstr>
      <vt:lpstr>FTO Responsibilities</vt:lpstr>
      <vt:lpstr>Questions</vt:lpstr>
      <vt:lpstr>Workplace Assessors</vt:lpstr>
      <vt:lpstr>Workplace Assessors</vt:lpstr>
      <vt:lpstr>Workplace Assessment</vt:lpstr>
    </vt:vector>
  </TitlesOfParts>
  <Company>New Zealand Police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Probationary Constable Workplace Assessment Programme    Field Training Phase</dc:title>
  <dc:creator>RICHARDS, Alan</dc:creator>
  <cp:lastModifiedBy>RICHARDS, Alan</cp:lastModifiedBy>
  <cp:revision>28</cp:revision>
  <cp:lastPrinted>2015-05-13T04:10:43Z</cp:lastPrinted>
  <dcterms:created xsi:type="dcterms:W3CDTF">2016-07-31T22:50:31Z</dcterms:created>
  <dcterms:modified xsi:type="dcterms:W3CDTF">2018-07-18T01:51:53Z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ACC022_Induction_Storyboard_v0.4</vt:lpwstr>
  </property>
  <property fmtid="{D5CDD505-2E9C-101B-9397-08002B2CF9AE}" pid="4" name="ArticulateGUID">
    <vt:lpwstr>2414C6B1-5CE6-4028-8674-6A7856110FF2</vt:lpwstr>
  </property>
  <property fmtid="{D5CDD505-2E9C-101B-9397-08002B2CF9AE}" pid="5" name="ArticulateProjectFull">
    <vt:lpwstr>P:\Clients\Meridian Energy Limited\MER003 Limited Company\Design\MER003_Working in a listed company_Storyboard_v0.3.ppta</vt:lpwstr>
  </property>
</Properties>
</file>